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</p:sldMasterIdLst>
  <p:notesMasterIdLst>
    <p:notesMasterId r:id="rId17"/>
  </p:notesMasterIdLst>
  <p:sldIdLst>
    <p:sldId id="258" r:id="rId16"/>
    <p:sldId id="391" r:id="rId18"/>
    <p:sldId id="318" r:id="rId19"/>
    <p:sldId id="358" r:id="rId20"/>
    <p:sldId id="319" r:id="rId21"/>
    <p:sldId id="392" r:id="rId22"/>
    <p:sldId id="323" r:id="rId23"/>
    <p:sldId id="393" r:id="rId24"/>
    <p:sldId id="324" r:id="rId25"/>
    <p:sldId id="326" r:id="rId26"/>
    <p:sldId id="395" r:id="rId27"/>
    <p:sldId id="396" r:id="rId28"/>
    <p:sldId id="397" r:id="rId29"/>
    <p:sldId id="399" r:id="rId30"/>
    <p:sldId id="398" r:id="rId31"/>
    <p:sldId id="400" r:id="rId32"/>
    <p:sldId id="401" r:id="rId33"/>
    <p:sldId id="394" r:id="rId34"/>
    <p:sldId id="328" r:id="rId35"/>
    <p:sldId id="329" r:id="rId36"/>
    <p:sldId id="331" r:id="rId37"/>
    <p:sldId id="330" r:id="rId38"/>
    <p:sldId id="327" r:id="rId39"/>
    <p:sldId id="332" r:id="rId40"/>
    <p:sldId id="334" r:id="rId41"/>
    <p:sldId id="402" r:id="rId42"/>
    <p:sldId id="403" r:id="rId43"/>
    <p:sldId id="415" r:id="rId44"/>
    <p:sldId id="339" r:id="rId45"/>
    <p:sldId id="338" r:id="rId46"/>
    <p:sldId id="337" r:id="rId47"/>
    <p:sldId id="411" r:id="rId48"/>
    <p:sldId id="412" r:id="rId49"/>
    <p:sldId id="413" r:id="rId50"/>
    <p:sldId id="414" r:id="rId51"/>
    <p:sldId id="416" r:id="rId52"/>
    <p:sldId id="417" r:id="rId53"/>
    <p:sldId id="452" r:id="rId54"/>
    <p:sldId id="453" r:id="rId55"/>
    <p:sldId id="454" r:id="rId56"/>
    <p:sldId id="455" r:id="rId57"/>
    <p:sldId id="456" r:id="rId58"/>
    <p:sldId id="457" r:id="rId59"/>
    <p:sldId id="404" r:id="rId60"/>
    <p:sldId id="335" r:id="rId61"/>
    <p:sldId id="477" r:id="rId62"/>
    <p:sldId id="478" r:id="rId63"/>
    <p:sldId id="341" r:id="rId64"/>
    <p:sldId id="340" r:id="rId65"/>
    <p:sldId id="342" r:id="rId66"/>
    <p:sldId id="359" r:id="rId67"/>
    <p:sldId id="343" r:id="rId68"/>
    <p:sldId id="355" r:id="rId69"/>
    <p:sldId id="458" r:id="rId70"/>
    <p:sldId id="346" r:id="rId71"/>
    <p:sldId id="345" r:id="rId72"/>
    <p:sldId id="479" r:id="rId73"/>
    <p:sldId id="480" r:id="rId74"/>
    <p:sldId id="481" r:id="rId75"/>
    <p:sldId id="349" r:id="rId76"/>
    <p:sldId id="360" r:id="rId77"/>
    <p:sldId id="350" r:id="rId78"/>
    <p:sldId id="352" r:id="rId79"/>
    <p:sldId id="351" r:id="rId80"/>
    <p:sldId id="354" r:id="rId81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howGuides="1">
      <p:cViewPr varScale="1">
        <p:scale>
          <a:sx n="60" d="100"/>
          <a:sy n="60" d="100"/>
        </p:scale>
        <p:origin x="18" y="354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铺垫了这么多，下面让我们来看看 </a:t>
            </a:r>
            <a:r>
              <a:rPr lang="en-US" altLang="zh-CN"/>
              <a:t>AI </a:t>
            </a:r>
            <a:r>
              <a:rPr lang="zh-CN" altLang="en-US"/>
              <a:t>现在到底能我们做什么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好，以下是我今天要讲得主要内容，事实上这是我第一次采用非编程、或者非数学的角度来介绍</a:t>
            </a:r>
            <a:r>
              <a:rPr lang="en-US" altLang="zh-CN"/>
              <a:t>AI</a:t>
            </a:r>
            <a:r>
              <a:rPr lang="zh-CN" altLang="en-US"/>
              <a:t>方面的知识，如果有讲得不清楚的地方，大家可以随时打断我。另外，我今天嗓子有点不舒服，声音不能太大，请大家多多包涵。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我今天要讲的内容主要包括这三个问题，首先是我们为什么要认识</a:t>
            </a:r>
            <a:r>
              <a:rPr lang="en-US" altLang="zh-CN"/>
              <a:t>AI</a:t>
            </a:r>
            <a:r>
              <a:rPr lang="zh-CN" altLang="en-US"/>
              <a:t>，也就是说</a:t>
            </a:r>
            <a:r>
              <a:rPr lang="en-US" altLang="zh-CN"/>
              <a:t>AI </a:t>
            </a:r>
            <a:r>
              <a:rPr lang="zh-CN" altLang="en-US"/>
              <a:t>在当今社会的具体价值是什么？然后我会带大家更加仔细得来理解</a:t>
            </a:r>
            <a:r>
              <a:rPr lang="en-US" altLang="zh-CN"/>
              <a:t>AI</a:t>
            </a:r>
            <a:r>
              <a:rPr lang="zh-CN" altLang="en-US"/>
              <a:t>算法，也就是什么是</a:t>
            </a:r>
            <a:r>
              <a:rPr lang="en-US" altLang="zh-CN"/>
              <a:t>AI</a:t>
            </a:r>
            <a:r>
              <a:rPr lang="zh-CN" altLang="en-US"/>
              <a:t>，最后我们来一起讨论一下，</a:t>
            </a:r>
            <a:r>
              <a:rPr lang="en-US" altLang="zh-CN"/>
              <a:t>AI</a:t>
            </a:r>
            <a:r>
              <a:rPr lang="zh-CN" altLang="en-US"/>
              <a:t>对我们的生活会有那些切身影响。嗯，最后如果时间允许的话，我会留一点时间供大家问一些感兴趣的话题。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3" Type="http://schemas.openxmlformats.org/officeDocument/2006/relationships/theme" Target="../theme/theme14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  <a:endParaRPr lang="en-US" altLang="zh-HK" dirty="0"/>
          </a:p>
          <a:p>
            <a:pPr lvl="1"/>
            <a:r>
              <a:rPr lang="en-US" altLang="zh-HK" dirty="0"/>
              <a:t>Second level</a:t>
            </a:r>
            <a:endParaRPr lang="en-US" altLang="zh-HK" dirty="0"/>
          </a:p>
          <a:p>
            <a:pPr lvl="2"/>
            <a:r>
              <a:rPr lang="en-US" altLang="zh-HK" dirty="0"/>
              <a:t>Third level</a:t>
            </a:r>
            <a:endParaRPr lang="en-US" altLang="zh-HK" dirty="0"/>
          </a:p>
          <a:p>
            <a:pPr lvl="3"/>
            <a:r>
              <a:rPr lang="en-US" altLang="zh-HK" dirty="0"/>
              <a:t>Fourth level</a:t>
            </a:r>
            <a:endParaRPr lang="en-US" altLang="zh-HK" dirty="0"/>
          </a:p>
          <a:p>
            <a:pPr lvl="4"/>
            <a:r>
              <a:rPr lang="en-US" altLang="zh-HK" dirty="0"/>
              <a:t>Fifth level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  <a:endParaRPr lang="en-US" altLang="zh-HK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microsoft.com/office/2007/relationships/media" Target="file:///C:\Users\Lenovo\Desktop\ppt\AI\boston_dynamics.mp4" TargetMode="External"/><Relationship Id="rId1" Type="http://schemas.openxmlformats.org/officeDocument/2006/relationships/video" Target="file:///C:\Users\Lenovo\Desktop\ppt\AI\boston_dynamics.mp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jpeg"/><Relationship Id="rId7" Type="http://schemas.openxmlformats.org/officeDocument/2006/relationships/image" Target="../media/image16.pn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人工智能前瞻培训</a:t>
            </a:r>
            <a:endParaRPr lang="zh-CN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黄琨 </a:t>
            </a:r>
            <a:r>
              <a:rPr lang="en-US" altLang="zh-CN"/>
              <a:t>@ </a:t>
            </a:r>
            <a:r>
              <a:rPr lang="zh-CN" altLang="en-US"/>
              <a:t>中国科学院大学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210" y="488950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en-US"/>
              <a:t>能做什么？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5210" y="3463290"/>
            <a:ext cx="21120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目前商业应用主要是 </a:t>
            </a:r>
            <a:r>
              <a:rPr lang="en-US" altLang="zh-CN"/>
              <a:t>x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→</a:t>
            </a:r>
            <a:r>
              <a:rPr lang="en-US" altLang="zh-CN"/>
              <a:t> y </a:t>
            </a:r>
            <a:r>
              <a:rPr lang="zh-CN" altLang="en-US"/>
              <a:t>模式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82725" y="4609465"/>
            <a:ext cx="20410805" cy="5649595"/>
            <a:chOff x="2335" y="7259"/>
            <a:chExt cx="32143" cy="8897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2143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/>
                <a:t>例如： 决策系统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/>
                <a:t>个人消费信用数据   </a:t>
              </a:r>
              <a:r>
                <a:rPr lang="zh-CN" altLang="en-US" sz="6600">
                  <a:latin typeface="Arial" panose="020B0604020202020204" pitchFamily="34" charset="0"/>
                </a:rPr>
                <a:t>→</a:t>
              </a:r>
              <a:r>
                <a:rPr lang="zh-CN" altLang="en-US" sz="6600"/>
                <a:t> 他会偿还吗？（0/1 银行）</a:t>
              </a:r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redit-card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33" y="7259"/>
              <a:ext cx="6147" cy="614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2107565"/>
            <a:ext cx="22912070" cy="8099425"/>
            <a:chOff x="2335" y="5001"/>
            <a:chExt cx="36082" cy="12755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6082" cy="9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推荐系统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她的购买历史行为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</a:t>
              </a:r>
              <a:r>
                <a:rPr lang="zh-CN" altLang="en-US" sz="6600">
                  <a:sym typeface="+mn-ea"/>
                </a:rPr>
                <a:t> 她会购买吗？（阿里 百度 京东等）</a:t>
              </a:r>
              <a:endParaRPr lang="zh-CN" altLang="en-US" sz="6600"/>
            </a:p>
            <a:p>
              <a:endParaRPr lang="en-US" altLang="zh-CN" sz="6600"/>
            </a:p>
            <a:p>
              <a:r>
                <a:rPr lang="zh-CN" altLang="en-US" sz="6600">
                  <a:sym typeface="+mn-ea"/>
                </a:rPr>
                <a:t>他的阅读历史行为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</a:t>
              </a:r>
              <a:r>
                <a:rPr lang="zh-CN" altLang="en-US" sz="6600">
                  <a:sym typeface="+mn-ea"/>
                </a:rPr>
                <a:t> 他会点击吗？（今日头条、</a:t>
              </a:r>
              <a:r>
                <a:rPr lang="en-US" altLang="zh-CN" sz="6600">
                  <a:sym typeface="+mn-ea"/>
                </a:rPr>
                <a:t>Chinaso</a:t>
              </a:r>
              <a:r>
                <a:rPr lang="zh-CN" altLang="en-US" sz="6600">
                  <a:sym typeface="+mn-ea"/>
                </a:rPr>
                <a:t>等）</a:t>
              </a:r>
              <a:endParaRPr lang="en-US" altLang="zh-CN" sz="6600"/>
            </a:p>
          </p:txBody>
        </p:sp>
        <p:pic>
          <p:nvPicPr>
            <p:cNvPr id="3" name="图片 2" descr="C:\Users\chinaso\Desktop\ppt\images\ecommerce-shopping.pngecommerce-shoppi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9254" y="5001"/>
              <a:ext cx="8705" cy="686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659630" y="4021455"/>
            <a:ext cx="591185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  </a:t>
            </a:r>
            <a:r>
              <a:rPr lang="zh-CN" altLang="en-US">
                <a:latin typeface="Arial" panose="020B0604020202020204" pitchFamily="34" charset="0"/>
              </a:rPr>
              <a:t>（←搜索系统）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2107565"/>
            <a:ext cx="21737320" cy="7083425"/>
            <a:chOff x="2335" y="5001"/>
            <a:chExt cx="34232" cy="11155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图像识别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图片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是猫还是狗（人脸识别：是不是逃犯 face++）</a:t>
              </a:r>
              <a:endParaRPr lang="zh-CN" altLang="en-US" sz="6600"/>
            </a:p>
            <a:p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:\Users\chinaso\Desktop\ppt\images\facial-recognition-scan.pngfacial-recognition-scan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177" y="5001"/>
              <a:ext cx="6859" cy="686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2385060"/>
            <a:ext cx="21737320" cy="6805930"/>
            <a:chOff x="2335" y="5438"/>
            <a:chExt cx="34232" cy="10718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语音识别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语音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文本 （</a:t>
              </a:r>
              <a:r>
                <a:rPr lang="en-US" altLang="zh-CN" sz="6600">
                  <a:sym typeface="+mn-ea"/>
                </a:rPr>
                <a:t>Siri</a:t>
              </a:r>
              <a:r>
                <a:rPr lang="zh-CN" altLang="en-US" sz="6600">
                  <a:sym typeface="+mn-ea"/>
                </a:rPr>
                <a:t>、科大讯飞、微信语音转文字）</a:t>
              </a:r>
              <a:endParaRPr lang="zh-CN" altLang="en-US" sz="6600"/>
            </a:p>
            <a:p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:\Users\chinaso\Desktop\ppt\images\siri.pngsiri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844" y="5438"/>
              <a:ext cx="5866" cy="5894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2896870"/>
            <a:ext cx="21737320" cy="6294120"/>
            <a:chOff x="2335" y="6244"/>
            <a:chExt cx="34232" cy="9912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/>
                <a:t>机器翻译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英文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中文</a:t>
              </a:r>
              <a:endParaRPr lang="zh-CN" altLang="en-US" sz="6600"/>
            </a:p>
            <a:p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:\Users\chinaso\Desktop\ppt\images\translate.pngtranslate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844" y="6244"/>
              <a:ext cx="6805" cy="4969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2969260"/>
            <a:ext cx="21737320" cy="6221730"/>
            <a:chOff x="2335" y="6358"/>
            <a:chExt cx="34232" cy="9798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自动驾驶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摄像头/雷达数据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 位置关系</a:t>
              </a:r>
              <a:endParaRPr lang="zh-CN" altLang="en-US" sz="6600"/>
            </a:p>
            <a:p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:\Users\chinaso\Desktop\ppt\images\self-driving-cars.pngself-driving-cars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8974" y="6358"/>
              <a:ext cx="9669" cy="5862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3048000"/>
            <a:ext cx="21737320" cy="8174355"/>
            <a:chOff x="2335" y="6482"/>
            <a:chExt cx="34232" cy="12873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1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医疗应用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/>
            </a:p>
            <a:p>
              <a:r>
                <a:rPr lang="zh-CN" altLang="en-US" sz="6600">
                  <a:sym typeface="+mn-ea"/>
                </a:rPr>
                <a:t>诊断数据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 诊断结果（置信度）</a:t>
              </a:r>
              <a:endParaRPr lang="zh-CN" altLang="en-US" sz="6600"/>
            </a:p>
            <a:p>
              <a:endParaRPr lang="en-US" altLang="zh-CN" sz="6600"/>
            </a:p>
            <a:p>
              <a:endParaRPr lang="en-US" altLang="zh-CN" sz="6600"/>
            </a:p>
            <a:p>
              <a:r>
                <a:rPr lang="zh-CN" altLang="en-US" sz="6600">
                  <a:sym typeface="+mn-ea"/>
                </a:rPr>
                <a:t>分子信息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 </a:t>
              </a:r>
              <a:r>
                <a:rPr lang="zh-CN" altLang="en-US" sz="6600">
                  <a:sym typeface="+mn-ea"/>
                </a:rPr>
                <a:t> 药物活性</a:t>
              </a:r>
              <a:endParaRPr lang="en-US" altLang="zh-CN" sz="6600"/>
            </a:p>
          </p:txBody>
        </p:sp>
        <p:pic>
          <p:nvPicPr>
            <p:cNvPr id="3" name="图片 2" descr="C:\Users\chinaso\Desktop\ppt\images\X-Ray.pngX-Ray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2162" y="6482"/>
              <a:ext cx="8030" cy="5862"/>
            </a:xfrm>
            <a:prstGeom prst="rect">
              <a:avLst/>
            </a:prstGeom>
          </p:spPr>
        </p:pic>
      </p:grpSp>
      <p:pic>
        <p:nvPicPr>
          <p:cNvPr id="4" name="图片 3" descr="Prote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8925560"/>
            <a:ext cx="5547360" cy="37096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5855" y="3008630"/>
            <a:ext cx="21737320" cy="7198360"/>
            <a:chOff x="2335" y="6420"/>
            <a:chExt cx="34232" cy="11336"/>
          </a:xfrm>
        </p:grpSpPr>
        <p:sp>
          <p:nvSpPr>
            <p:cNvPr id="6" name="文本框 5"/>
            <p:cNvSpPr txBox="1"/>
            <p:nvPr/>
          </p:nvSpPr>
          <p:spPr>
            <a:xfrm>
              <a:off x="2335" y="8015"/>
              <a:ext cx="34232" cy="9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>
                  <a:sym typeface="+mn-ea"/>
                </a:rPr>
                <a:t>舆情防暴恐应用</a:t>
              </a:r>
              <a:endParaRPr lang="zh-CN" altLang="en-US" sz="6600"/>
            </a:p>
            <a:p>
              <a:endParaRPr lang="zh-CN" altLang="en-US" sz="6600"/>
            </a:p>
            <a:p>
              <a:endParaRPr lang="zh-CN" altLang="en-US" sz="6600">
                <a:sym typeface="+mn-ea"/>
              </a:endParaRPr>
            </a:p>
            <a:p>
              <a:endParaRPr lang="zh-CN" altLang="en-US" sz="6600">
                <a:sym typeface="+mn-ea"/>
              </a:endParaRPr>
            </a:p>
            <a:p>
              <a:r>
                <a:rPr lang="zh-CN" altLang="en-US" sz="6600">
                  <a:sym typeface="+mn-ea"/>
                </a:rPr>
                <a:t>邮件、通话等数据 </a:t>
              </a:r>
              <a:r>
                <a:rPr lang="zh-CN" altLang="en-US" sz="6600">
                  <a:latin typeface="Arial" panose="020B0604020202020204" pitchFamily="34" charset="0"/>
                  <a:sym typeface="+mn-ea"/>
                </a:rPr>
                <a:t>→</a:t>
              </a:r>
              <a:r>
                <a:rPr lang="zh-CN" altLang="en-US" sz="6600">
                  <a:sym typeface="+mn-ea"/>
                </a:rPr>
                <a:t> 风险预警</a:t>
              </a:r>
              <a:endParaRPr lang="zh-CN" altLang="en-US" sz="6600"/>
            </a:p>
            <a:p>
              <a:r>
                <a:rPr lang="en-US" altLang="zh-CN" sz="6600"/>
                <a:t>	</a:t>
              </a:r>
              <a:endParaRPr lang="en-US" altLang="zh-CN" sz="6600"/>
            </a:p>
          </p:txBody>
        </p:sp>
        <p:pic>
          <p:nvPicPr>
            <p:cNvPr id="3" name="图片 2" descr="C:\Users\chinaso\Desktop\ppt\images\23.jpg2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6263" y="6420"/>
              <a:ext cx="11291" cy="6773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605635" y="6678295"/>
            <a:ext cx="105702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x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→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y </a:t>
            </a:r>
            <a:r>
              <a:rPr lang="zh-CN" altLang="en-US">
                <a:sym typeface="+mn-ea"/>
              </a:rPr>
              <a:t>模式：“监督式学习”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0350" y="4682490"/>
            <a:ext cx="2041080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	信贷系统：个人消费信用数据   </a:t>
            </a:r>
            <a:r>
              <a:rPr lang="zh-CN" altLang="en-US" sz="4000">
                <a:latin typeface="Arial" panose="020B0604020202020204" pitchFamily="34" charset="0"/>
              </a:rPr>
              <a:t>→</a:t>
            </a:r>
            <a:r>
              <a:rPr lang="zh-CN" altLang="en-US" sz="4000"/>
              <a:t> 他会偿还吗？</a:t>
            </a:r>
            <a:endParaRPr lang="zh-CN" altLang="en-US" sz="4000"/>
          </a:p>
          <a:p>
            <a:r>
              <a:rPr lang="zh-CN" altLang="en-US" sz="4000"/>
              <a:t>	推荐系统：你的购买历史行为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</a:t>
            </a:r>
            <a:r>
              <a:rPr lang="zh-CN" altLang="en-US" sz="4000"/>
              <a:t> 她会购买吗？</a:t>
            </a:r>
            <a:endParaRPr lang="zh-CN" altLang="en-US" sz="4000"/>
          </a:p>
          <a:p>
            <a:r>
              <a:rPr lang="zh-CN" altLang="en-US" sz="4000"/>
              <a:t>	图像识别: 图片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 </a:t>
            </a:r>
            <a:r>
              <a:rPr lang="zh-CN" altLang="en-US" sz="4000"/>
              <a:t>是猫还是狗</a:t>
            </a:r>
            <a:endParaRPr lang="zh-CN" altLang="en-US" sz="4000"/>
          </a:p>
          <a:p>
            <a:r>
              <a:rPr lang="zh-CN" altLang="en-US" sz="4000"/>
              <a:t>	语音识别：语音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 </a:t>
            </a:r>
            <a:r>
              <a:rPr lang="zh-CN" altLang="en-US" sz="4000"/>
              <a:t>文本 </a:t>
            </a:r>
            <a:endParaRPr lang="zh-CN" altLang="en-US" sz="4000"/>
          </a:p>
          <a:p>
            <a:r>
              <a:rPr lang="zh-CN" altLang="en-US" sz="4000"/>
              <a:t>	机器翻译：英文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 </a:t>
            </a:r>
            <a:r>
              <a:rPr lang="zh-CN" altLang="en-US" sz="4000"/>
              <a:t>中文</a:t>
            </a:r>
            <a:endParaRPr lang="zh-CN" altLang="en-US" sz="4000"/>
          </a:p>
          <a:p>
            <a:r>
              <a:rPr lang="zh-CN" altLang="en-US" sz="4000"/>
              <a:t>	自动驾驶：摄像头/雷达数据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 </a:t>
            </a:r>
            <a:r>
              <a:rPr lang="zh-CN" altLang="en-US" sz="4000"/>
              <a:t> 位置关系</a:t>
            </a:r>
            <a:endParaRPr lang="zh-CN" altLang="en-US" sz="4000"/>
          </a:p>
          <a:p>
            <a:r>
              <a:rPr lang="zh-CN" altLang="en-US" sz="4000"/>
              <a:t>	医疗应用：诊断数据 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 </a:t>
            </a:r>
            <a:r>
              <a:rPr lang="zh-CN" altLang="en-US" sz="4000"/>
              <a:t> 诊断结果</a:t>
            </a:r>
            <a:endParaRPr lang="zh-CN" altLang="en-US" sz="4000"/>
          </a:p>
          <a:p>
            <a:r>
              <a:rPr lang="zh-CN" altLang="en-US" sz="4000"/>
              <a:t>	舆情防暴恐应用：邮件、通话等数据 </a:t>
            </a:r>
            <a:r>
              <a:rPr lang="zh-CN" altLang="en-US" sz="4000">
                <a:latin typeface="Arial" panose="020B0604020202020204" pitchFamily="34" charset="0"/>
                <a:sym typeface="+mn-ea"/>
              </a:rPr>
              <a:t>→</a:t>
            </a:r>
            <a:r>
              <a:rPr lang="zh-CN" altLang="en-US" sz="4000"/>
              <a:t> 风险预警</a:t>
            </a:r>
            <a:endParaRPr lang="zh-CN" altLang="en-US" sz="4000"/>
          </a:p>
          <a:p>
            <a:r>
              <a:rPr lang="en-US" altLang="zh-CN" sz="4000"/>
              <a:t>	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13071475" y="5190490"/>
            <a:ext cx="575945" cy="4176395"/>
          </a:xfrm>
          <a:prstGeom prst="rightBrac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210" y="488950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其他 </a:t>
            </a:r>
            <a:r>
              <a:rPr lang="en-US" altLang="zh-CN"/>
              <a:t>AI </a:t>
            </a:r>
            <a:r>
              <a:rPr lang="zh-CN" altLang="en-US"/>
              <a:t>典型案例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5210" y="3382645"/>
            <a:ext cx="21120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deep blue </a:t>
            </a:r>
            <a:r>
              <a:rPr lang="zh-CN" altLang="en-US"/>
              <a:t>（</a:t>
            </a:r>
            <a:r>
              <a:rPr lang="en-US" altLang="zh-CN"/>
              <a:t>IBM </a:t>
            </a:r>
            <a:r>
              <a:rPr lang="zh-CN" altLang="en-US"/>
              <a:t>） 打败国际象棋人类冠军 </a:t>
            </a:r>
            <a:r>
              <a:rPr lang="en-US" altLang="zh-CN"/>
              <a:t>1996</a:t>
            </a:r>
            <a:endParaRPr lang="en-US" altLang="zh-CN"/>
          </a:p>
        </p:txBody>
      </p:sp>
      <p:pic>
        <p:nvPicPr>
          <p:cNvPr id="3" name="图片 2" descr="deep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085" y="5361305"/>
            <a:ext cx="9404985" cy="61175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9-2-smartphone-png-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4555" y="3938270"/>
            <a:ext cx="4853305" cy="4692015"/>
          </a:xfrm>
          <a:prstGeom prst="rect">
            <a:avLst/>
          </a:prstGeom>
        </p:spPr>
      </p:pic>
      <p:pic>
        <p:nvPicPr>
          <p:cNvPr id="8" name="图片 7" descr="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55" y="4277995"/>
            <a:ext cx="4764405" cy="4352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32655" y="9341485"/>
            <a:ext cx="3900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AI </a:t>
            </a:r>
            <a:r>
              <a:rPr lang="zh-CN" altLang="zh-CN"/>
              <a:t>算法</a:t>
            </a:r>
            <a:endParaRPr lang="zh-CN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5330805" y="9341485"/>
            <a:ext cx="3900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/>
              <a:t>互联网应用</a:t>
            </a:r>
            <a:endParaRPr lang="zh-CN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0697845" y="5977255"/>
            <a:ext cx="39008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/>
              <a:t>+</a:t>
            </a:r>
            <a:endParaRPr lang="en-US" altLang="zh-CN" sz="96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430" y="3357880"/>
            <a:ext cx="21120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watson </a:t>
            </a:r>
            <a:r>
              <a:rPr lang="zh-CN" altLang="en-US"/>
              <a:t>（</a:t>
            </a:r>
            <a:r>
              <a:rPr lang="en-US" altLang="zh-CN"/>
              <a:t>IBM </a:t>
            </a:r>
            <a:r>
              <a:rPr lang="zh-CN" altLang="en-US"/>
              <a:t>） 打败答题游戏（Jeopardy）人类冠军 </a:t>
            </a:r>
            <a:r>
              <a:rPr lang="en-US" altLang="zh-CN"/>
              <a:t>2011</a:t>
            </a:r>
            <a:endParaRPr lang="en-US" altLang="zh-CN"/>
          </a:p>
        </p:txBody>
      </p:sp>
      <p:pic>
        <p:nvPicPr>
          <p:cNvPr id="3" name="图片 2" descr="C:\Users\Lenovo\Desktop\ppt\ppt\images\watson.jpgwatso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03085" y="5775008"/>
            <a:ext cx="9404985" cy="5290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430" y="3357880"/>
            <a:ext cx="21120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alphaGo </a:t>
            </a:r>
            <a:r>
              <a:rPr lang="zh-CN" altLang="en-US"/>
              <a:t>（</a:t>
            </a:r>
            <a:r>
              <a:rPr lang="en-US" altLang="zh-CN"/>
              <a:t>google </a:t>
            </a:r>
            <a:r>
              <a:rPr lang="zh-CN" altLang="en-US"/>
              <a:t>） 打败围棋人类冠军 </a:t>
            </a:r>
            <a:r>
              <a:rPr lang="en-US" altLang="zh-CN"/>
              <a:t>2016</a:t>
            </a:r>
            <a:endParaRPr lang="en-US" altLang="zh-CN"/>
          </a:p>
        </p:txBody>
      </p:sp>
      <p:pic>
        <p:nvPicPr>
          <p:cNvPr id="3" name="图片 2" descr="C:\Users\Lenovo\Desktop\ppt\ppt\images\alphago.jpgalpha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01230" y="5775008"/>
            <a:ext cx="8608695" cy="5290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5210" y="2096770"/>
            <a:ext cx="21120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Libratus </a:t>
            </a:r>
            <a:r>
              <a:rPr lang="zh-CN" altLang="en-US"/>
              <a:t>（</a:t>
            </a:r>
            <a:r>
              <a:rPr lang="en-US" altLang="zh-CN"/>
              <a:t>CMU</a:t>
            </a:r>
            <a:r>
              <a:rPr lang="zh-CN" altLang="en-US"/>
              <a:t>） 打败德州扑克人类冠军 </a:t>
            </a:r>
            <a:r>
              <a:rPr lang="en-US" altLang="zh-CN"/>
              <a:t>2017</a:t>
            </a:r>
            <a:endParaRPr lang="en-US" altLang="zh-CN"/>
          </a:p>
        </p:txBody>
      </p:sp>
      <p:pic>
        <p:nvPicPr>
          <p:cNvPr id="3" name="图片 2" descr="C:\Users\Lenovo\Desktop\ppt\ppt\images\Libratus.jpgLibratu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05308" y="4212908"/>
            <a:ext cx="9400540" cy="5290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5210" y="10752455"/>
            <a:ext cx="14864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</a:t>
            </a:r>
            <a:r>
              <a:rPr lang="zh-CN" altLang="en-US"/>
              <a:t>半监督式学习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GAN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1540" y="2806065"/>
            <a:ext cx="12890500" cy="7242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5610" y="11176000"/>
            <a:ext cx="98101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https://affinelayer.com/pixsrv/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5610" y="885190"/>
            <a:ext cx="18882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漫画创作（</a:t>
            </a:r>
            <a:r>
              <a:rPr lang="en-US" altLang="zh-CN"/>
              <a:t>generative adversarial networks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05610" y="885190"/>
            <a:ext cx="188823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写诗机器人（</a:t>
            </a:r>
            <a:r>
              <a:rPr lang="en-US" altLang="zh-CN"/>
              <a:t>Variational Autoencoder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38145" y="1838325"/>
            <a:ext cx="19226530" cy="8732520"/>
          </a:xfrm>
        </p:spPr>
        <p:txBody>
          <a:bodyPr/>
          <a:lstStyle/>
          <a:p>
            <a:pPr marL="317500" indent="0">
              <a:buNone/>
            </a:pPr>
            <a:endParaRPr lang="zh-CN" altLang="en-US" sz="4800"/>
          </a:p>
          <a:p>
            <a:pPr marL="317500" indent="0">
              <a:buNone/>
            </a:pPr>
            <a:r>
              <a:rPr lang="zh-CN" altLang="en-US" sz="4400">
                <a:sym typeface="+mn-ea"/>
              </a:rPr>
              <a:t>风起蒹葭苑，花开白帝城。</a:t>
            </a:r>
            <a:endParaRPr lang="zh-CN" altLang="en-US" sz="4400">
              <a:sym typeface="+mn-ea"/>
            </a:endParaRPr>
          </a:p>
          <a:p>
            <a:pPr marL="317500" indent="0">
              <a:buNone/>
            </a:pPr>
            <a:r>
              <a:rPr lang="zh-CN" altLang="en-US" sz="4400">
                <a:sym typeface="+mn-ea"/>
              </a:rPr>
              <a:t>雪飘青峰下，月落洞庭春。</a:t>
            </a:r>
            <a:endParaRPr lang="zh-CN" altLang="en-US" sz="4400">
              <a:sym typeface="+mn-ea"/>
            </a:endParaRPr>
          </a:p>
          <a:p>
            <a:pPr marL="317500" indent="0">
              <a:buNone/>
            </a:pPr>
            <a:endParaRPr lang="zh-CN" altLang="en-US" sz="4000">
              <a:sym typeface="+mn-ea"/>
            </a:endParaRPr>
          </a:p>
          <a:p>
            <a:pPr marL="317500" indent="0">
              <a:buNone/>
            </a:pPr>
            <a:r>
              <a:rPr lang="zh-CN" altLang="en-US" sz="4400">
                <a:sym typeface="+mn-ea"/>
              </a:rPr>
              <a:t>中原有弟子，国士自风流。</a:t>
            </a:r>
            <a:endParaRPr lang="zh-CN" altLang="en-US" sz="4400">
              <a:sym typeface="+mn-ea"/>
            </a:endParaRPr>
          </a:p>
          <a:p>
            <a:pPr marL="317500" indent="0">
              <a:buNone/>
            </a:pPr>
            <a:r>
              <a:rPr lang="zh-CN" altLang="en-US" sz="4400">
                <a:sym typeface="+mn-ea"/>
              </a:rPr>
              <a:t>北阙南山外，京华万里游。</a:t>
            </a:r>
            <a:endParaRPr lang="zh-CN" altLang="en-US" sz="4400">
              <a:sym typeface="+mn-ea"/>
            </a:endParaRPr>
          </a:p>
          <a:p>
            <a:pPr marL="317500" indent="0">
              <a:buNone/>
            </a:pPr>
            <a:endParaRPr lang="zh-CN" altLang="en-US" sz="4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5210" y="10727690"/>
            <a:ext cx="14864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“</a:t>
            </a:r>
            <a:r>
              <a:rPr lang="zh-CN" altLang="en-US"/>
              <a:t>无监督式学习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17" name="图片 16" descr="D:\AAA\career\网易博学实践日\ppt\VAE.pngVA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152630" y="4676775"/>
            <a:ext cx="9814560" cy="271462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212465" y="3185160"/>
            <a:ext cx="4201795" cy="6151245"/>
            <a:chOff x="5059" y="5016"/>
            <a:chExt cx="6617" cy="9687"/>
          </a:xfrm>
        </p:grpSpPr>
        <p:sp>
          <p:nvSpPr>
            <p:cNvPr id="3" name="椭圆 2"/>
            <p:cNvSpPr/>
            <p:nvPr/>
          </p:nvSpPr>
          <p:spPr>
            <a:xfrm>
              <a:off x="10236" y="7162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259" y="5216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059" y="7162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0236" y="5016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236" y="13229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236" y="11255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059" y="13229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9" y="11255"/>
              <a:ext cx="1441" cy="1475"/>
            </a:xfrm>
            <a:prstGeom prst="ellipse">
              <a:avLst/>
            </a:prstGeom>
            <a:noFill/>
            <a:ln w="41275" cmpd="sng">
              <a:solidFill>
                <a:srgbClr val="FF0000"/>
              </a:solidFill>
              <a:prstDash val="soli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210" y="488950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en-US"/>
              <a:t>能做什么？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1840" y="3498850"/>
            <a:ext cx="2260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“</a:t>
            </a:r>
            <a:r>
              <a:rPr lang="zh-CN" altLang="en-US"/>
              <a:t>一秒</a:t>
            </a:r>
            <a:r>
              <a:rPr lang="en-US" altLang="zh-CN"/>
              <a:t>” </a:t>
            </a:r>
            <a:r>
              <a:rPr lang="zh-CN" altLang="en-US"/>
              <a:t>原则 ：凡是人类可以</a:t>
            </a:r>
            <a:r>
              <a:rPr lang="en-US" altLang="zh-CN"/>
              <a:t>1</a:t>
            </a:r>
            <a:r>
              <a:rPr lang="zh-CN" altLang="en-US"/>
              <a:t>秒内完成的任务，</a:t>
            </a:r>
            <a:r>
              <a:rPr lang="en-US" altLang="zh-CN"/>
              <a:t>AI</a:t>
            </a:r>
            <a:r>
              <a:rPr lang="zh-CN" altLang="en-US"/>
              <a:t>可完成（图像识别）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51840" y="7045960"/>
            <a:ext cx="21577300" cy="2139315"/>
          </a:xfrm>
          <a:prstGeom prst="rect">
            <a:avLst/>
          </a:prstGeom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5210" y="10480675"/>
            <a:ext cx="192411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写小说，困难！（至少现在和可预见的将来很困难）</a:t>
            </a:r>
            <a:endParaRPr lang="zh-CN" altLang="en-US"/>
          </a:p>
        </p:txBody>
      </p:sp>
      <p:pic>
        <p:nvPicPr>
          <p:cNvPr id="5" name="图片 4" descr="stopwat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4545" y="4907280"/>
            <a:ext cx="4482465" cy="44824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5210" y="488950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en-US"/>
              <a:t>能做什么？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1840" y="3498850"/>
            <a:ext cx="2260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“</a:t>
            </a:r>
            <a:r>
              <a:rPr lang="zh-CN" altLang="en-US"/>
              <a:t>有料</a:t>
            </a:r>
            <a:r>
              <a:rPr lang="en-US" altLang="zh-CN"/>
              <a:t>”</a:t>
            </a:r>
            <a:r>
              <a:rPr lang="zh-CN" altLang="en-US"/>
              <a:t>原则：凡是可获得大量有效数据的任务，</a:t>
            </a:r>
            <a:r>
              <a:rPr lang="en-US" altLang="zh-CN"/>
              <a:t>AI</a:t>
            </a:r>
            <a:r>
              <a:rPr lang="zh-CN" altLang="en-US"/>
              <a:t>可完成 （机器翻译）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5210" y="9649460"/>
            <a:ext cx="1924113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预测新药，较困难！（已知药物较少）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预测股票，很困难！（可能无解）</a:t>
            </a:r>
            <a:endParaRPr lang="zh-CN" altLang="en-US"/>
          </a:p>
        </p:txBody>
      </p:sp>
      <p:pic>
        <p:nvPicPr>
          <p:cNvPr id="5" name="图片 4" descr="top10-big-da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8325" y="5114290"/>
            <a:ext cx="8681720" cy="387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en-US"/>
              <a:t>性能和人类的关系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69085" y="3041015"/>
            <a:ext cx="11871325" cy="9472930"/>
            <a:chOff x="1973" y="6036"/>
            <a:chExt cx="18695" cy="14918"/>
          </a:xfrm>
        </p:grpSpPr>
        <p:pic>
          <p:nvPicPr>
            <p:cNvPr id="6" name="图片 5" descr="C:\Users\Lenovo\Desktop\ppt\ppt\images\performance.pngperformance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324" y="6036"/>
              <a:ext cx="13424" cy="138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973" y="6659"/>
              <a:ext cx="1304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表现（</a:t>
              </a:r>
              <a:r>
                <a:rPr lang="en-US" altLang="zh-CN" sz="4000"/>
                <a:t>performance</a:t>
              </a:r>
              <a:r>
                <a:rPr lang="zh-CN" altLang="en-US" sz="4000"/>
                <a:t>）</a:t>
              </a:r>
              <a:endParaRPr lang="zh-CN" altLang="en-US" sz="40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499" y="19842"/>
              <a:ext cx="228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时间</a:t>
              </a:r>
              <a:endParaRPr lang="zh-CN" altLang="en-US" sz="40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00" y="10766"/>
              <a:ext cx="4183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人类</a:t>
              </a:r>
              <a:endParaRPr lang="zh-CN" altLang="en-US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900" y="9265"/>
              <a:ext cx="476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AI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180820" y="3858260"/>
            <a:ext cx="95815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endParaRPr lang="zh-CN" altLang="en-US"/>
          </a:p>
          <a:p>
            <a:r>
              <a:rPr lang="en-US"/>
              <a:t>1. </a:t>
            </a:r>
            <a:r>
              <a:rPr lang="zh-CN" altLang="en-US"/>
              <a:t>人类智能是一个极值参考</a:t>
            </a:r>
            <a:endParaRPr lang="zh-CN" altLang="en-US"/>
          </a:p>
          <a:p>
            <a:endParaRPr lang="zh-CN" altLang="en-US"/>
          </a:p>
          <a:p>
            <a:r>
              <a:rPr lang="en-US"/>
              <a:t>2. </a:t>
            </a:r>
            <a:r>
              <a:rPr lang="zh-CN" altLang="en-US"/>
              <a:t>数据是人类产生的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65825" y="4123690"/>
            <a:ext cx="121526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小结：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AI </a:t>
            </a:r>
            <a:r>
              <a:rPr lang="zh-CN" altLang="en-US"/>
              <a:t>在众多领域已有重要应用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AI </a:t>
            </a:r>
            <a:r>
              <a:rPr lang="zh-CN" altLang="en-US"/>
              <a:t>性能和数据体量和质量紧密相关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23895" y="771525"/>
            <a:ext cx="18288000" cy="1630680"/>
          </a:xfrm>
        </p:spPr>
        <p:txBody>
          <a:bodyPr/>
          <a:lstStyle/>
          <a:p>
            <a:r>
              <a:rPr lang="zh-CN" altLang="en-US"/>
              <a:t>为什么AI 在互联网企业最先发展？</a:t>
            </a:r>
            <a:endParaRPr lang="zh-CN" altLang="en-US"/>
          </a:p>
        </p:txBody>
      </p:sp>
      <p:pic>
        <p:nvPicPr>
          <p:cNvPr id="4" name="图片 3" descr="inter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9465" y="3328035"/>
            <a:ext cx="11030585" cy="7059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5295" y="4657725"/>
            <a:ext cx="95815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endParaRPr lang="zh-CN" altLang="en-US"/>
          </a:p>
          <a:p>
            <a:r>
              <a:rPr lang="en-US"/>
              <a:t>1. </a:t>
            </a:r>
            <a:r>
              <a:rPr lang="zh-CN" altLang="en-US"/>
              <a:t>信息化先锋，数据丰富</a:t>
            </a:r>
            <a:endParaRPr lang="zh-CN" altLang="en-US"/>
          </a:p>
          <a:p>
            <a:endParaRPr lang="zh-CN" altLang="en-US"/>
          </a:p>
          <a:p>
            <a:r>
              <a:rPr lang="en-US"/>
              <a:t>2. </a:t>
            </a:r>
            <a:r>
              <a:rPr lang="zh-CN" altLang="en-US"/>
              <a:t>算法的收益丰厚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</p:spPr>
        <p:txBody>
          <a:bodyPr/>
          <a:lstStyle/>
          <a:p>
            <a:pPr algn="l"/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6680835"/>
          </a:xfrm>
        </p:spPr>
        <p:txBody>
          <a:bodyPr/>
          <a:lstStyle/>
          <a:p>
            <a:r>
              <a:rPr lang="zh-CN" altLang="en-US" dirty="0"/>
              <a:t>为什么要认识 </a:t>
            </a:r>
            <a:r>
              <a:rPr lang="en-US" altLang="zh-CN" dirty="0"/>
              <a:t>AI</a:t>
            </a:r>
            <a:r>
              <a:rPr lang="zh-CN" altLang="en-US" dirty="0"/>
              <a:t> ？（</a:t>
            </a:r>
            <a:r>
              <a:rPr lang="zh-CN" altLang="en-US" dirty="0">
                <a:sym typeface="+mn-ea"/>
              </a:rPr>
              <a:t>Artificial Intelligence 的价值 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什么是 </a:t>
            </a:r>
            <a:r>
              <a:rPr lang="en-US" altLang="zh-CN" dirty="0"/>
              <a:t>AI </a:t>
            </a:r>
            <a:r>
              <a:rPr lang="zh-CN" altLang="en-US" dirty="0"/>
              <a:t>？（理解</a:t>
            </a:r>
            <a:r>
              <a:rPr lang="en-US" altLang="zh-CN" dirty="0"/>
              <a:t>AI </a:t>
            </a:r>
            <a:r>
              <a:rPr lang="zh-CN" altLang="en-US" dirty="0"/>
              <a:t>算法）</a:t>
            </a:r>
            <a:endParaRPr lang="zh-CN" altLang="en-US" dirty="0"/>
          </a:p>
          <a:p>
            <a:r>
              <a:rPr lang="en-US" altLang="zh-CN" dirty="0"/>
              <a:t>AI </a:t>
            </a:r>
            <a:r>
              <a:rPr lang="zh-CN" altLang="en-US" dirty="0"/>
              <a:t>对我们生活的具体影响？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AI </a:t>
            </a:r>
            <a:r>
              <a:rPr lang="zh-CN" altLang="en-US" dirty="0"/>
              <a:t>的问题、机遇和门槛）</a:t>
            </a:r>
            <a:endParaRPr lang="zh-CN" altLang="en-US" dirty="0"/>
          </a:p>
          <a:p>
            <a:r>
              <a:rPr lang="en-US" altLang="zh-CN" dirty="0"/>
              <a:t>Q &amp; A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010" y="2280285"/>
            <a:ext cx="601091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AI </a:t>
            </a:r>
            <a:r>
              <a:rPr lang="zh-CN" altLang="en-US">
                <a:sym typeface="+mn-ea"/>
              </a:rPr>
              <a:t>为何现在崛起？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598535" y="804545"/>
            <a:ext cx="14632940" cy="9654540"/>
            <a:chOff x="7678" y="4912"/>
            <a:chExt cx="23044" cy="15204"/>
          </a:xfrm>
        </p:grpSpPr>
        <p:sp>
          <p:nvSpPr>
            <p:cNvPr id="15" name="文本框 14"/>
            <p:cNvSpPr txBox="1"/>
            <p:nvPr/>
          </p:nvSpPr>
          <p:spPr>
            <a:xfrm>
              <a:off x="22676" y="6355"/>
              <a:ext cx="1413" cy="150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" name="图片 5" descr="C:\Users\Lenovo\Desktop\ppt\ppt\images\datasize.pngdatasize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665" y="6952"/>
              <a:ext cx="13424" cy="1143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678" y="7275"/>
              <a:ext cx="1304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表现（</a:t>
              </a:r>
              <a:r>
                <a:rPr lang="en-US" altLang="zh-CN" sz="4000"/>
                <a:t>performance</a:t>
              </a:r>
              <a:r>
                <a:rPr lang="zh-CN" altLang="en-US" sz="4000"/>
                <a:t>）</a:t>
              </a:r>
              <a:endParaRPr lang="zh-CN" altLang="en-US" sz="40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2248" y="19003"/>
              <a:ext cx="419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数据规模</a:t>
              </a:r>
              <a:endParaRPr lang="zh-CN" altLang="en-US" sz="40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4518" y="15455"/>
              <a:ext cx="620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传统算法</a:t>
              </a:r>
              <a:endParaRPr lang="zh-CN" altLang="en-US" sz="40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4089" y="12890"/>
              <a:ext cx="620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rgbClr val="4BFBF1"/>
                  </a:solidFill>
                </a:rPr>
                <a:t>小规模</a:t>
              </a:r>
              <a:r>
                <a:rPr lang="en-US" altLang="zh-CN" sz="4000">
                  <a:solidFill>
                    <a:srgbClr val="4BFBF1"/>
                  </a:solidFill>
                </a:rPr>
                <a:t>AI</a:t>
              </a:r>
              <a:r>
                <a:rPr lang="zh-CN" altLang="en-US" sz="4000">
                  <a:solidFill>
                    <a:srgbClr val="4BFBF1"/>
                  </a:solidFill>
                </a:rPr>
                <a:t>算法</a:t>
              </a:r>
              <a:endParaRPr lang="zh-CN" altLang="en-US" sz="4000">
                <a:solidFill>
                  <a:srgbClr val="4BFBF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089" y="8948"/>
              <a:ext cx="620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rgbClr val="FFC000"/>
                  </a:solidFill>
                </a:rPr>
                <a:t>中规模</a:t>
              </a:r>
              <a:r>
                <a:rPr lang="en-US" altLang="zh-CN" sz="4000">
                  <a:solidFill>
                    <a:srgbClr val="FFC000"/>
                  </a:solidFill>
                </a:rPr>
                <a:t>AI</a:t>
              </a:r>
              <a:r>
                <a:rPr lang="zh-CN" altLang="en-US" sz="4000">
                  <a:solidFill>
                    <a:srgbClr val="FFC000"/>
                  </a:solidFill>
                </a:rPr>
                <a:t>算法</a:t>
              </a:r>
              <a:endParaRPr lang="zh-CN" altLang="en-US" sz="4000">
                <a:solidFill>
                  <a:srgbClr val="FFC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089" y="6162"/>
              <a:ext cx="620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rgbClr val="FF0000"/>
                  </a:solidFill>
                </a:rPr>
                <a:t>大规模</a:t>
              </a:r>
              <a:r>
                <a:rPr lang="en-US" altLang="zh-CN" sz="4000">
                  <a:solidFill>
                    <a:srgbClr val="FF0000"/>
                  </a:solidFill>
                </a:rPr>
                <a:t>AI</a:t>
              </a:r>
              <a:r>
                <a:rPr lang="zh-CN" altLang="en-US" sz="4000">
                  <a:solidFill>
                    <a:srgbClr val="FF0000"/>
                  </a:solidFill>
                </a:rPr>
                <a:t>算法</a:t>
              </a:r>
              <a:endParaRPr lang="zh-CN" altLang="en-US" sz="400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978" y="4912"/>
              <a:ext cx="1427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>
                  <a:sym typeface="+mn-ea"/>
                </a:rPr>
                <a:t>AI </a:t>
              </a:r>
              <a:r>
                <a:rPr lang="zh-CN" altLang="en-US" sz="3600">
                  <a:sym typeface="+mn-ea"/>
                </a:rPr>
                <a:t>性能和数据、算法的关系</a:t>
              </a:r>
              <a:endParaRPr lang="zh-CN" altLang="en-US" sz="3600">
                <a:sym typeface="+mn-ea"/>
              </a:endParaRPr>
            </a:p>
          </p:txBody>
        </p:sp>
      </p:grpSp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1214120" y="9727565"/>
            <a:ext cx="21577300" cy="2139315"/>
          </a:xfrm>
        </p:spPr>
        <p:txBody>
          <a:bodyPr/>
          <a:p>
            <a:pPr algn="l"/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崛起的条件：数据、计算平台、算法一个不能少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2010" y="5520055"/>
            <a:ext cx="106756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Imagenet</a:t>
            </a:r>
            <a:r>
              <a:rPr lang="zh-CN" altLang="en-US">
                <a:sym typeface="+mn-ea"/>
              </a:rPr>
              <a:t>：14,197,122 图片</a:t>
            </a:r>
            <a:endParaRPr lang="zh-CN" altLang="en-US">
              <a:sym typeface="+mn-ea"/>
            </a:endParaRPr>
          </a:p>
          <a:p>
            <a:r>
              <a:rPr lang="en-US" altLang="zh-CN"/>
              <a:t>VGG </a:t>
            </a:r>
            <a:r>
              <a:rPr lang="zh-CN" altLang="en-US"/>
              <a:t>模型</a:t>
            </a:r>
            <a:r>
              <a:rPr lang="en-US" altLang="zh-CN"/>
              <a:t>:  </a:t>
            </a:r>
            <a:r>
              <a:rPr lang="en-US" altLang="zh-CN">
                <a:sym typeface="+mn-ea"/>
              </a:rPr>
              <a:t>138,000,000 </a:t>
            </a:r>
            <a:r>
              <a:rPr lang="zh-CN" altLang="zh-CN">
                <a:sym typeface="+mn-ea"/>
              </a:rPr>
              <a:t>参数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1930s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/>
              <a:t>图灵机概念提出	</a:t>
            </a:r>
            <a:endParaRPr lang="zh-CN" altLang="en-US" sz="4800"/>
          </a:p>
        </p:txBody>
      </p:sp>
      <p:pic>
        <p:nvPicPr>
          <p:cNvPr id="6" name="图片 5" descr="turing_prima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2925" y="3782060"/>
            <a:ext cx="8493760" cy="5289550"/>
          </a:xfrm>
          <a:prstGeom prst="rect">
            <a:avLst/>
          </a:prstGeom>
        </p:spPr>
      </p:pic>
      <p:pic>
        <p:nvPicPr>
          <p:cNvPr id="8" name="图片 7" descr="turi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560" y="3782060"/>
            <a:ext cx="3874135" cy="5523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4</a:t>
            </a:r>
            <a:r>
              <a:rPr lang="zh-CN" altLang="en-US" sz="11500"/>
              <a:t>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晶体管诞生</a:t>
            </a:r>
            <a:r>
              <a:rPr lang="zh-CN" altLang="en-US" sz="4800"/>
              <a:t>	</a:t>
            </a:r>
            <a:endParaRPr lang="zh-CN" altLang="en-US" sz="4800"/>
          </a:p>
        </p:txBody>
      </p:sp>
      <p:pic>
        <p:nvPicPr>
          <p:cNvPr id="6" name="图片 5" descr="C:\Users\chinaso\Desktop\ppt\images\crystal.jpgcrysta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52610" y="4011930"/>
            <a:ext cx="8493760" cy="4829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5</a:t>
            </a:r>
            <a:r>
              <a:rPr lang="zh-CN" altLang="en-US" sz="11500"/>
              <a:t>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冯洛伊曼架构，</a:t>
            </a:r>
            <a:endParaRPr lang="zh-CN" altLang="en-US" sz="4800">
              <a:sym typeface="+mn-ea"/>
            </a:endParaRPr>
          </a:p>
          <a:p>
            <a:pPr algn="l"/>
            <a:r>
              <a:rPr lang="zh-CN" altLang="en-US" sz="4800">
                <a:sym typeface="+mn-ea"/>
              </a:rPr>
              <a:t>晶体管计算机诞生</a:t>
            </a:r>
            <a:r>
              <a:rPr lang="zh-CN" altLang="en-US" sz="4800"/>
              <a:t>	</a:t>
            </a:r>
            <a:endParaRPr lang="zh-CN" altLang="en-US" sz="4800"/>
          </a:p>
        </p:txBody>
      </p:sp>
      <p:pic>
        <p:nvPicPr>
          <p:cNvPr id="6" name="图片 5" descr="C:\Users\chinaso\Desktop\ppt\images\eniac.jpgenia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1695" y="4011930"/>
            <a:ext cx="7895590" cy="48298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6</a:t>
            </a:r>
            <a:r>
              <a:rPr lang="zh-CN" altLang="en-US" sz="11500"/>
              <a:t>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集成电路（IC）诞生</a:t>
            </a:r>
            <a:r>
              <a:rPr lang="zh-CN" altLang="en-US" sz="4800"/>
              <a:t>	</a:t>
            </a:r>
            <a:endParaRPr lang="zh-CN" altLang="en-US" sz="4800"/>
          </a:p>
        </p:txBody>
      </p:sp>
      <p:pic>
        <p:nvPicPr>
          <p:cNvPr id="6" name="图片 5" descr="C:\Users\chinaso\Desktop\ppt\images\ic.jpgic"/>
          <p:cNvPicPr>
            <a:picLocks noChangeAspect="1"/>
          </p:cNvPicPr>
          <p:nvPr/>
        </p:nvPicPr>
        <p:blipFill>
          <a:blip r:embed="rId1"/>
          <a:srcRect r="43769"/>
          <a:stretch>
            <a:fillRect/>
          </a:stretch>
        </p:blipFill>
        <p:spPr>
          <a:xfrm>
            <a:off x="9810750" y="3956685"/>
            <a:ext cx="7493635" cy="44081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7</a:t>
            </a:r>
            <a:r>
              <a:rPr lang="zh-CN" altLang="en-US" sz="11500"/>
              <a:t>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微处理器（CPU）诞生</a:t>
            </a:r>
            <a:r>
              <a:rPr lang="zh-CN" altLang="en-US" sz="4800"/>
              <a:t>	</a:t>
            </a:r>
            <a:endParaRPr lang="zh-CN" altLang="en-US" sz="4800"/>
          </a:p>
        </p:txBody>
      </p:sp>
      <p:pic>
        <p:nvPicPr>
          <p:cNvPr id="6" name="图片 5" descr="C:\Users\chinaso\Desktop\ppt\images\cpu.jpgcpu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42220" y="3956685"/>
            <a:ext cx="6830695" cy="44081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8</a:t>
            </a:r>
            <a:r>
              <a:rPr lang="zh-CN" altLang="en-US" sz="11500"/>
              <a:t>0s</a:t>
            </a:r>
            <a:r>
              <a:rPr lang="zh-CN" altLang="en-US" sz="4800"/>
              <a:t> 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显卡、个人电脑诞生 </a:t>
            </a:r>
            <a:r>
              <a:rPr lang="zh-CN" altLang="en-US" sz="4800"/>
              <a:t>	</a:t>
            </a:r>
            <a:endParaRPr lang="zh-CN" altLang="en-US" sz="4800"/>
          </a:p>
        </p:txBody>
      </p:sp>
      <p:pic>
        <p:nvPicPr>
          <p:cNvPr id="6" name="图片 5" descr="C:\Users\chinaso\Desktop\ppt\images\jobs.jpgjob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080750" y="3896995"/>
            <a:ext cx="4990465" cy="6604635"/>
          </a:xfrm>
          <a:prstGeom prst="rect">
            <a:avLst/>
          </a:prstGeom>
        </p:spPr>
      </p:pic>
      <p:pic>
        <p:nvPicPr>
          <p:cNvPr id="4" name="图片 3" descr="gates"/>
          <p:cNvPicPr>
            <a:picLocks noChangeAspect="1"/>
          </p:cNvPicPr>
          <p:nvPr/>
        </p:nvPicPr>
        <p:blipFill>
          <a:blip r:embed="rId2"/>
          <a:srcRect b="12391"/>
          <a:stretch>
            <a:fillRect/>
          </a:stretch>
        </p:blipFill>
        <p:spPr>
          <a:xfrm>
            <a:off x="16685895" y="3896995"/>
            <a:ext cx="4982845" cy="66535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89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LeCun 提出 cnn 算法</a:t>
            </a:r>
            <a:endParaRPr lang="en-US" altLang="zh-CN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/>
              <a:t>19</a:t>
            </a:r>
            <a:r>
              <a:rPr lang="en-US" altLang="zh-CN" sz="11500"/>
              <a:t>99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显卡</a:t>
            </a:r>
            <a:r>
              <a:rPr lang="en-US" altLang="zh-CN" sz="4800">
                <a:sym typeface="+mn-ea"/>
              </a:rPr>
              <a:t>GPU</a:t>
            </a:r>
            <a:r>
              <a:rPr lang="zh-CN" altLang="en-US" sz="4800">
                <a:sym typeface="+mn-ea"/>
              </a:rPr>
              <a:t>性能突破（NVIDIA GeForce，黄仁勋）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500">
                <a:sym typeface="+mn-ea"/>
              </a:rPr>
              <a:t>2001</a:t>
            </a:r>
            <a:r>
              <a:rPr lang="en-US" altLang="zh-CN" sz="11500">
                <a:sym typeface="+mn-ea"/>
              </a:rPr>
              <a:t>~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 互联网行业复兴 （google，亚马逊，facebook，BAT等）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58335" y="4404360"/>
            <a:ext cx="1627695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ym typeface="+mn-ea"/>
              </a:rPr>
              <a:t>为什么要认识 </a:t>
            </a:r>
            <a:r>
              <a:rPr lang="en-US" altLang="zh-CN" sz="11500" dirty="0">
                <a:sym typeface="+mn-ea"/>
              </a:rPr>
              <a:t>AI</a:t>
            </a:r>
            <a:r>
              <a:rPr lang="zh-CN" altLang="en-US" sz="11500" dirty="0">
                <a:sym typeface="+mn-ea"/>
              </a:rPr>
              <a:t> </a:t>
            </a:r>
            <a:r>
              <a:rPr lang="zh-CN" altLang="en-US" sz="11500"/>
              <a:t>？</a:t>
            </a:r>
            <a:endParaRPr lang="zh-CN" altLang="en-US" sz="1150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/>
              <a:t>2004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hadoop 与分布式计算崛起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/>
              <a:t>2006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DBN算法诞生， nn算法复兴 （</a:t>
            </a:r>
            <a:r>
              <a:rPr lang="en-US" altLang="zh-CN" sz="4800">
                <a:sym typeface="+mn-ea"/>
              </a:rPr>
              <a:t>Hinton</a:t>
            </a:r>
            <a:r>
              <a:rPr lang="zh-CN" altLang="en-US" sz="4800">
                <a:sym typeface="+mn-ea"/>
              </a:rPr>
              <a:t>）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/>
              <a:t>2009</a:t>
            </a:r>
            <a:endParaRPr lang="zh-CN" altLang="en-US" sz="4800"/>
          </a:p>
          <a:p>
            <a:pPr algn="l"/>
            <a:endParaRPr lang="zh-CN" altLang="en-US" sz="4800"/>
          </a:p>
          <a:p>
            <a:pPr algn="l"/>
            <a:r>
              <a:rPr lang="zh-CN" altLang="en-US" sz="4800">
                <a:sym typeface="+mn-ea"/>
              </a:rPr>
              <a:t>Imagenet数据集诞生（李飞飞）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/>
              <a:t>AI </a:t>
            </a:r>
            <a:r>
              <a:rPr lang="zh-CN" altLang="zh-CN"/>
              <a:t>历史简要回顾</a:t>
            </a:r>
            <a:endParaRPr lang="zh-CN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626995" y="4353560"/>
            <a:ext cx="180714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/>
              <a:t>2012</a:t>
            </a:r>
            <a:endParaRPr lang="zh-CN" altLang="en-US" sz="4800"/>
          </a:p>
          <a:p>
            <a:pPr algn="l"/>
            <a:endParaRPr lang="zh-CN" altLang="en-US" sz="4800">
              <a:sym typeface="+mn-ea"/>
            </a:endParaRPr>
          </a:p>
          <a:p>
            <a:pPr algn="l"/>
            <a:r>
              <a:rPr lang="zh-CN" altLang="en-US" sz="4800">
                <a:sym typeface="+mn-ea"/>
              </a:rPr>
              <a:t>cnn 用于 Imagenet，分辨率超越人类（Hinton）</a:t>
            </a:r>
            <a:endParaRPr lang="zh-CN" altLang="en-US" sz="4800"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>
                <a:sym typeface="+mn-ea"/>
              </a:rPr>
              <a:t>AI </a:t>
            </a:r>
            <a:r>
              <a:rPr lang="zh-CN" altLang="zh-CN">
                <a:sym typeface="+mn-ea"/>
              </a:rPr>
              <a:t>历史简要回顾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55950" y="1938655"/>
            <a:ext cx="18071465" cy="1037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	1930s 图灵机概念提出；1940s 晶体管诞生；</a:t>
            </a:r>
            <a:endParaRPr lang="zh-CN" altLang="en-US" sz="4800"/>
          </a:p>
          <a:p>
            <a:r>
              <a:rPr lang="zh-CN" altLang="en-US" sz="4800"/>
              <a:t>	1950s 冯洛伊曼架构和晶体管计算机诞生；</a:t>
            </a:r>
            <a:endParaRPr lang="zh-CN" altLang="en-US" sz="4800"/>
          </a:p>
          <a:p>
            <a:r>
              <a:rPr lang="zh-CN" altLang="en-US" sz="4800"/>
              <a:t>	1960s 集成电路（IC）诞生；1970s 微处理器（CPU）诞生</a:t>
            </a:r>
            <a:endParaRPr lang="zh-CN" altLang="en-US" sz="4800"/>
          </a:p>
          <a:p>
            <a:r>
              <a:rPr lang="zh-CN" altLang="en-US" sz="4800"/>
              <a:t>	1980s 显卡、个人电脑诞生 </a:t>
            </a:r>
            <a:endParaRPr lang="zh-CN" altLang="en-US" sz="4800"/>
          </a:p>
          <a:p>
            <a:endParaRPr lang="zh-CN" altLang="en-US" sz="4400"/>
          </a:p>
          <a:p>
            <a:r>
              <a:rPr lang="zh-CN" altLang="en-US" sz="4800"/>
              <a:t>	（1989年 LeCun 提出cnn网络）</a:t>
            </a:r>
            <a:endParaRPr lang="zh-CN" altLang="en-US" sz="4800"/>
          </a:p>
          <a:p>
            <a:r>
              <a:rPr lang="zh-CN" altLang="en-US" sz="4800"/>
              <a:t>	1990年 万维网（www）诞生 </a:t>
            </a:r>
            <a:endParaRPr lang="zh-CN" altLang="en-US" sz="4800"/>
          </a:p>
          <a:p>
            <a:r>
              <a:rPr lang="zh-CN" altLang="en-US" sz="4800"/>
              <a:t>	1999年 显卡GPU性能突破（NVIDIA GeForce，黄仁勋）</a:t>
            </a:r>
            <a:endParaRPr lang="zh-CN" altLang="en-US" sz="4800"/>
          </a:p>
          <a:p>
            <a:r>
              <a:rPr lang="zh-CN" altLang="en-US" sz="4800"/>
              <a:t>	2001年 互联网行业复兴 （google，亚马逊，facebook，BAT）</a:t>
            </a:r>
            <a:endParaRPr lang="zh-CN" altLang="en-US" sz="4800"/>
          </a:p>
          <a:p>
            <a:r>
              <a:rPr lang="zh-CN" altLang="en-US" sz="4800"/>
              <a:t>	</a:t>
            </a:r>
            <a:endParaRPr lang="zh-CN" altLang="en-US" sz="4800"/>
          </a:p>
          <a:p>
            <a:r>
              <a:rPr lang="zh-CN" altLang="en-US" sz="4800"/>
              <a:t>	2004年 hadoop与分布式计算、云计算崛起</a:t>
            </a:r>
            <a:endParaRPr lang="zh-CN" altLang="en-US" sz="4800"/>
          </a:p>
          <a:p>
            <a:r>
              <a:rPr lang="zh-CN" altLang="en-US" sz="4800"/>
              <a:t>	2006年 DBN算法诞生， nn复兴</a:t>
            </a:r>
            <a:endParaRPr lang="zh-CN" altLang="en-US" sz="4800"/>
          </a:p>
          <a:p>
            <a:r>
              <a:rPr lang="zh-CN" altLang="en-US" sz="4800"/>
              <a:t>	2009年 Imagenet数据集诞生（李飞飞）</a:t>
            </a:r>
            <a:endParaRPr lang="zh-CN" altLang="en-US" sz="4800"/>
          </a:p>
          <a:p>
            <a:r>
              <a:rPr lang="zh-CN" altLang="en-US" sz="4800"/>
              <a:t>	2012年 cnn 用于 Imagenet（Hinton 分辨率超越人类）</a:t>
            </a:r>
            <a:endParaRPr lang="zh-CN" altLang="en-US" sz="4800"/>
          </a:p>
        </p:txBody>
      </p:sp>
      <p:grpSp>
        <p:nvGrpSpPr>
          <p:cNvPr id="20" name="组合 19"/>
          <p:cNvGrpSpPr/>
          <p:nvPr/>
        </p:nvGrpSpPr>
        <p:grpSpPr>
          <a:xfrm>
            <a:off x="12199620" y="3140710"/>
            <a:ext cx="11715750" cy="8476615"/>
            <a:chOff x="20372" y="6456"/>
            <a:chExt cx="18450" cy="13349"/>
          </a:xfrm>
        </p:grpSpPr>
        <p:sp>
          <p:nvSpPr>
            <p:cNvPr id="4" name="文本框 3"/>
            <p:cNvSpPr txBox="1"/>
            <p:nvPr/>
          </p:nvSpPr>
          <p:spPr>
            <a:xfrm>
              <a:off x="33317" y="6456"/>
              <a:ext cx="283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平台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605" y="10050"/>
              <a:ext cx="283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算法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0372" y="11200"/>
              <a:ext cx="661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>
                  <a:solidFill>
                    <a:srgbClr val="FF0000"/>
                  </a:solidFill>
                </a:rPr>
                <a:t>平台</a:t>
              </a:r>
              <a:r>
                <a:rPr lang="en-US" altLang="zh-CN">
                  <a:solidFill>
                    <a:srgbClr val="FF0000"/>
                  </a:solidFill>
                </a:rPr>
                <a:t>&amp;</a:t>
              </a:r>
              <a:r>
                <a:rPr lang="zh-CN" altLang="en-US">
                  <a:solidFill>
                    <a:srgbClr val="FF0000"/>
                  </a:solidFill>
                </a:rPr>
                <a:t>数据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0771" y="12461"/>
              <a:ext cx="283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平台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872" y="13574"/>
              <a:ext cx="595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数据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826" y="16074"/>
              <a:ext cx="598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平台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260" y="17303"/>
              <a:ext cx="283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算法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5350" y="18304"/>
              <a:ext cx="283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数据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8620105" y="11356975"/>
            <a:ext cx="17995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算法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19465290" y="2177415"/>
            <a:ext cx="431800" cy="2880360"/>
          </a:xfrm>
          <a:prstGeom prst="rightBrace">
            <a:avLst/>
          </a:prstGeom>
          <a:noFill/>
          <a:ln w="381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5060" y="3393440"/>
            <a:ext cx="21577300" cy="2139315"/>
          </a:xfrm>
        </p:spPr>
        <p:txBody>
          <a:bodyPr/>
          <a:lstStyle/>
          <a:p>
            <a:pPr algn="l"/>
            <a:r>
              <a:rPr lang="en-US" altLang="zh-CN">
                <a:sym typeface="+mn-ea"/>
              </a:rPr>
              <a:t>AI </a:t>
            </a:r>
            <a:r>
              <a:rPr lang="zh-CN" altLang="en-US">
                <a:sym typeface="+mn-ea"/>
              </a:rPr>
              <a:t>为何现在崛起？</a:t>
            </a:r>
            <a:br>
              <a:rPr lang="zh-CN" altLang="en-US">
                <a:sym typeface="+mn-ea"/>
              </a:rPr>
            </a:b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3" name="图片 2" descr="y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8905" y="2038350"/>
            <a:ext cx="3094990" cy="6981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15750" y="9500235"/>
            <a:ext cx="104019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1500"/>
              <a:t>1:1:1</a:t>
            </a:r>
            <a:endParaRPr lang="en-US" altLang="zh-CN" sz="11500"/>
          </a:p>
        </p:txBody>
      </p:sp>
      <p:sp>
        <p:nvSpPr>
          <p:cNvPr id="5" name="文本框 4"/>
          <p:cNvSpPr txBox="1"/>
          <p:nvPr/>
        </p:nvSpPr>
        <p:spPr>
          <a:xfrm>
            <a:off x="4267200" y="4619625"/>
            <a:ext cx="4411980" cy="43999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数据丰富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算法突破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HPC</a:t>
            </a:r>
            <a:r>
              <a:rPr lang="zh-CN" altLang="en-US">
                <a:sym typeface="+mn-ea"/>
              </a:rPr>
              <a:t>平台成熟</a:t>
            </a:r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3263265" y="5057775"/>
            <a:ext cx="504190" cy="3528060"/>
          </a:xfrm>
          <a:prstGeom prst="leftBrace">
            <a:avLst/>
          </a:prstGeom>
          <a:noFill/>
          <a:ln w="38100" cmpd="sng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9580" y="6320790"/>
            <a:ext cx="31007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个条件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>
                <a:sym typeface="+mn-ea"/>
              </a:rPr>
              <a:t>AI </a:t>
            </a:r>
            <a:r>
              <a:rPr lang="zh-CN" altLang="en-US">
                <a:sym typeface="+mn-ea"/>
              </a:rPr>
              <a:t>最新趋势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5510" y="5519420"/>
            <a:ext cx="190176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AI</a:t>
            </a:r>
            <a:r>
              <a:rPr lang="zh-CN" altLang="en-US">
                <a:sym typeface="+mn-ea"/>
              </a:rPr>
              <a:t>摩尔定律：</a:t>
            </a:r>
            <a:r>
              <a:rPr lang="en-US" altLang="zh-CN">
                <a:sym typeface="+mn-ea"/>
              </a:rPr>
              <a:t>2012</a:t>
            </a:r>
            <a:r>
              <a:rPr lang="zh-CN" altLang="en-US">
                <a:sym typeface="+mn-ea"/>
              </a:rPr>
              <a:t>年起，最大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模型规模，每</a:t>
            </a:r>
            <a:r>
              <a:rPr lang="en-US" altLang="zh-CN">
                <a:sym typeface="+mn-ea"/>
              </a:rPr>
              <a:t>3.5</a:t>
            </a:r>
            <a:r>
              <a:rPr lang="zh-CN" altLang="en-US">
                <a:sym typeface="+mn-ea"/>
              </a:rPr>
              <a:t>月增长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倍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75510" y="2879725"/>
            <a:ext cx="194843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摩尔定律： </a:t>
            </a:r>
            <a:r>
              <a:rPr lang="en-US" altLang="zh-CN"/>
              <a:t>CPU</a:t>
            </a:r>
            <a:r>
              <a:rPr lang="zh-CN" altLang="en-US"/>
              <a:t>芯片的性能，约每隔18-24个月便会增加一倍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6280" y="-258445"/>
            <a:ext cx="21577300" cy="2139315"/>
          </a:xfrm>
        </p:spPr>
        <p:txBody>
          <a:bodyPr/>
          <a:lstStyle/>
          <a:p>
            <a:pPr algn="l"/>
            <a:r>
              <a:rPr lang="en-US" altLang="zh-CN">
                <a:sym typeface="+mn-ea"/>
              </a:rPr>
              <a:t>AI </a:t>
            </a:r>
            <a:r>
              <a:rPr lang="zh-CN" altLang="en-US">
                <a:sym typeface="+mn-ea"/>
              </a:rPr>
              <a:t>最新趋势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5510" y="3695700"/>
            <a:ext cx="211696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HPC(云计算、挖矿GPU)、物联网、量子计算和AI的</a:t>
            </a:r>
            <a:r>
              <a:rPr lang="zh-CN" altLang="en-US">
                <a:sym typeface="+mn-ea"/>
              </a:rPr>
              <a:t>发展</a:t>
            </a:r>
            <a:r>
              <a:rPr lang="en-US" altLang="zh-CN">
                <a:sym typeface="+mn-ea"/>
              </a:rPr>
              <a:t>彼此促进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进化算法、对抗学习等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高阶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算法的出现，让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崛起更有想象空间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1526540"/>
            <a:ext cx="18288000" cy="1882775"/>
          </a:xfrm>
        </p:spPr>
        <p:txBody>
          <a:bodyPr/>
          <a:lstStyle/>
          <a:p>
            <a:r>
              <a:rPr lang="en-US" altLang="zh-CN" sz="8000"/>
              <a:t>AI </a:t>
            </a:r>
            <a:r>
              <a:rPr lang="zh-CN" altLang="en-US" sz="8000"/>
              <a:t>崛起危险吗？</a:t>
            </a:r>
            <a:endParaRPr lang="zh-CN" altLang="en-US" sz="8000"/>
          </a:p>
        </p:txBody>
      </p:sp>
      <p:sp>
        <p:nvSpPr>
          <p:cNvPr id="3" name="文本框 2"/>
          <p:cNvSpPr txBox="1"/>
          <p:nvPr/>
        </p:nvSpPr>
        <p:spPr>
          <a:xfrm>
            <a:off x="2372995" y="4199255"/>
            <a:ext cx="19324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美国大选和</a:t>
            </a:r>
            <a:r>
              <a:rPr lang="en-US" altLang="zh-CN"/>
              <a:t> Cambridge Analytica</a:t>
            </a:r>
            <a:endParaRPr lang="en-US" altLang="zh-CN"/>
          </a:p>
        </p:txBody>
      </p:sp>
      <p:pic>
        <p:nvPicPr>
          <p:cNvPr id="6" name="图片 5" descr="face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990" y="5682615"/>
            <a:ext cx="10320020" cy="68859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1526540"/>
            <a:ext cx="18288000" cy="1882775"/>
          </a:xfrm>
        </p:spPr>
        <p:txBody>
          <a:bodyPr/>
          <a:lstStyle/>
          <a:p>
            <a:r>
              <a:rPr lang="en-US" altLang="zh-CN" sz="8000"/>
              <a:t>AI </a:t>
            </a:r>
            <a:r>
              <a:rPr lang="zh-CN" altLang="en-US" sz="8000"/>
              <a:t>崛起危险吗？</a:t>
            </a:r>
            <a:endParaRPr lang="zh-CN" altLang="en-US" sz="8000"/>
          </a:p>
        </p:txBody>
      </p:sp>
      <p:pic>
        <p:nvPicPr>
          <p:cNvPr id="4" name="boston_dynamic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454775" y="3935095"/>
            <a:ext cx="12192000" cy="6858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7430" y="11964035"/>
            <a:ext cx="13213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boston dynamics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607695"/>
            <a:ext cx="20220305" cy="1806575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>
                <a:sym typeface="+mn-ea"/>
              </a:rPr>
              <a:t>一次新的科技革命，影响整个社会</a:t>
            </a:r>
            <a:endParaRPr lang="zh-CN" altLang="en-US"/>
          </a:p>
        </p:txBody>
      </p:sp>
      <p:pic>
        <p:nvPicPr>
          <p:cNvPr id="14" name="图片 13" descr="carri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5660" y="2572385"/>
            <a:ext cx="4652645" cy="2099310"/>
          </a:xfrm>
          <a:prstGeom prst="rect">
            <a:avLst/>
          </a:prstGeom>
        </p:spPr>
      </p:pic>
      <p:pic>
        <p:nvPicPr>
          <p:cNvPr id="15" name="图片 14" descr="tra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275" y="2176780"/>
            <a:ext cx="3959225" cy="249491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9432290" y="3261995"/>
            <a:ext cx="1368425" cy="7200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505680" y="3261995"/>
            <a:ext cx="5545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Ⅰ：蒸汽时代</a:t>
            </a:r>
            <a:endParaRPr lang="zh-CN" altLang="en-US"/>
          </a:p>
        </p:txBody>
      </p:sp>
      <p:pic>
        <p:nvPicPr>
          <p:cNvPr id="20" name="图片 19" descr="la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680" y="5290820"/>
            <a:ext cx="1796415" cy="3133725"/>
          </a:xfrm>
          <a:prstGeom prst="rect">
            <a:avLst/>
          </a:prstGeom>
        </p:spPr>
      </p:pic>
      <p:pic>
        <p:nvPicPr>
          <p:cNvPr id="21" name="图片 20" descr="oldla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20" y="5135880"/>
            <a:ext cx="2089785" cy="3288665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9432290" y="6497955"/>
            <a:ext cx="1368425" cy="7200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505680" y="6264910"/>
            <a:ext cx="5545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Ⅱ</a:t>
            </a:r>
            <a:r>
              <a:rPr lang="zh-CN" altLang="en-US"/>
              <a:t>：电气时代</a:t>
            </a:r>
            <a:endParaRPr lang="zh-CN" altLang="en-US"/>
          </a:p>
        </p:txBody>
      </p:sp>
      <p:pic>
        <p:nvPicPr>
          <p:cNvPr id="24" name="图片 23" descr="new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705" y="9718040"/>
            <a:ext cx="3676015" cy="2066925"/>
          </a:xfrm>
          <a:prstGeom prst="rect">
            <a:avLst/>
          </a:prstGeom>
        </p:spPr>
      </p:pic>
      <p:pic>
        <p:nvPicPr>
          <p:cNvPr id="25" name="图片 24" descr="comput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3745" y="9174480"/>
            <a:ext cx="3678555" cy="275907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9432290" y="10015855"/>
            <a:ext cx="1368425" cy="7200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723485" y="9899650"/>
            <a:ext cx="5545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Ⅲ：信息时代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413385"/>
            <a:ext cx="18288000" cy="1882775"/>
          </a:xfrm>
        </p:spPr>
        <p:txBody>
          <a:bodyPr/>
          <a:lstStyle/>
          <a:p>
            <a:r>
              <a:rPr lang="en-US" altLang="zh-CN" sz="8000"/>
              <a:t>AI</a:t>
            </a:r>
            <a:r>
              <a:rPr lang="zh-CN" altLang="en-US" sz="8000"/>
              <a:t>崛起危险吗？</a:t>
            </a:r>
            <a:endParaRPr lang="zh-CN" altLang="en-US" sz="8000"/>
          </a:p>
        </p:txBody>
      </p:sp>
      <p:pic>
        <p:nvPicPr>
          <p:cNvPr id="4" name="图片 3" descr="termin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4744720"/>
            <a:ext cx="6765925" cy="380174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592050" y="2296160"/>
            <a:ext cx="11846560" cy="10101580"/>
            <a:chOff x="19830" y="3616"/>
            <a:chExt cx="18656" cy="15908"/>
          </a:xfrm>
        </p:grpSpPr>
        <p:grpSp>
          <p:nvGrpSpPr>
            <p:cNvPr id="19" name="组合 18"/>
            <p:cNvGrpSpPr/>
            <p:nvPr/>
          </p:nvGrpSpPr>
          <p:grpSpPr>
            <a:xfrm>
              <a:off x="27766" y="3616"/>
              <a:ext cx="7024" cy="15909"/>
              <a:chOff x="27766" y="3616"/>
              <a:chExt cx="7024" cy="15909"/>
            </a:xfrm>
          </p:grpSpPr>
          <p:pic>
            <p:nvPicPr>
              <p:cNvPr id="3" name="图片 2" descr="bengo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76" y="9603"/>
                <a:ext cx="3514" cy="4332"/>
              </a:xfrm>
              <a:prstGeom prst="rect">
                <a:avLst/>
              </a:prstGeom>
            </p:spPr>
          </p:pic>
          <p:pic>
            <p:nvPicPr>
              <p:cNvPr id="6" name="图片 5" descr="michael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80" y="3616"/>
                <a:ext cx="3210" cy="4824"/>
              </a:xfrm>
              <a:prstGeom prst="rect">
                <a:avLst/>
              </a:prstGeom>
            </p:spPr>
          </p:pic>
          <p:pic>
            <p:nvPicPr>
              <p:cNvPr id="10" name="图片 9" descr="za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70" y="15097"/>
                <a:ext cx="3321" cy="4429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27766" y="10468"/>
                <a:ext cx="2252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vs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9830" y="7048"/>
              <a:ext cx="6286" cy="10810"/>
              <a:chOff x="19830" y="7048"/>
              <a:chExt cx="6286" cy="10810"/>
            </a:xfrm>
          </p:grpSpPr>
          <p:pic>
            <p:nvPicPr>
              <p:cNvPr id="7" name="图片 6" descr="hawking"/>
              <p:cNvPicPr>
                <a:picLocks noChangeAspect="1"/>
              </p:cNvPicPr>
              <p:nvPr/>
            </p:nvPicPr>
            <p:blipFill>
              <a:blip r:embed="rId5"/>
              <a:srcRect l="13590" t="46340" r="29241" b="5469"/>
              <a:stretch>
                <a:fillRect/>
              </a:stretch>
            </p:blipFill>
            <p:spPr>
              <a:xfrm>
                <a:off x="19830" y="7048"/>
                <a:ext cx="5960" cy="3771"/>
              </a:xfrm>
              <a:prstGeom prst="rect">
                <a:avLst/>
              </a:prstGeom>
            </p:spPr>
          </p:pic>
          <p:pic>
            <p:nvPicPr>
              <p:cNvPr id="8" name="图片 7" descr="musk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0" y="12963"/>
                <a:ext cx="6286" cy="3522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21291" y="10992"/>
                <a:ext cx="336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600"/>
                  <a:t>Hawking</a:t>
                </a:r>
                <a:endParaRPr lang="en-US" altLang="zh-CN" sz="36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1291" y="16842"/>
                <a:ext cx="336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600"/>
                  <a:t>Musk</a:t>
                </a:r>
                <a:endParaRPr lang="en-US" altLang="zh-CN" sz="360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4344" y="5520"/>
              <a:ext cx="4142" cy="11942"/>
              <a:chOff x="34344" y="5520"/>
              <a:chExt cx="4142" cy="1194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5122" y="5520"/>
                <a:ext cx="336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600"/>
                  <a:t>Jordan</a:t>
                </a:r>
                <a:endParaRPr lang="en-US" altLang="zh-CN" sz="360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5122" y="10953"/>
                <a:ext cx="3364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600"/>
                  <a:t>Bengio</a:t>
                </a:r>
                <a:endParaRPr lang="en-US" altLang="zh-CN" sz="360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4344" y="16446"/>
                <a:ext cx="414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600"/>
                  <a:t> Zuckerberg</a:t>
                </a:r>
                <a:endParaRPr lang="en-US" altLang="zh-CN" sz="3600"/>
              </a:p>
            </p:txBody>
          </p:sp>
        </p:grpSp>
      </p:grpSp>
      <p:pic>
        <p:nvPicPr>
          <p:cNvPr id="18" name="图片 17" descr="C:\Users\Lenovo\Desktop\ppt\AI\images\boston.pngboston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48000" y="4744720"/>
            <a:ext cx="6750685" cy="38017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4510" y="4379595"/>
            <a:ext cx="1627695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什么是</a:t>
            </a:r>
            <a:r>
              <a:rPr lang="en-US" altLang="zh-CN" sz="11500"/>
              <a:t>AI</a:t>
            </a:r>
            <a:r>
              <a:rPr lang="zh-CN" altLang="en-US" sz="11500"/>
              <a:t>？</a:t>
            </a:r>
            <a:endParaRPr lang="zh-CN" altLang="en-US" sz="11500"/>
          </a:p>
          <a:p>
            <a:pPr algn="ctr"/>
            <a:r>
              <a:rPr lang="en-US" altLang="zh-CN" sz="11500"/>
              <a:t>(AI </a:t>
            </a:r>
            <a:r>
              <a:rPr lang="zh-CN" altLang="en-US" sz="11500"/>
              <a:t>技术简介</a:t>
            </a:r>
            <a:r>
              <a:rPr lang="en-US" altLang="zh-CN" sz="11500"/>
              <a:t>)</a:t>
            </a:r>
            <a:endParaRPr lang="en-US" altLang="zh-CN" sz="1150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30680" y="1132205"/>
            <a:ext cx="19945985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AI </a:t>
            </a:r>
            <a:r>
              <a:rPr lang="zh-CN" altLang="en-US">
                <a:sym typeface="+mn-ea"/>
              </a:rPr>
              <a:t>按实现方式分类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AI</a:t>
            </a:r>
            <a:r>
              <a:rPr lang="zh-CN" altLang="en-US"/>
              <a:t>早期：机械执行，依赖指定的程序 （</a:t>
            </a:r>
            <a:r>
              <a:rPr lang="en-US" altLang="zh-CN"/>
              <a:t>if then </a:t>
            </a:r>
            <a:r>
              <a:rPr lang="zh-CN" altLang="en-US"/>
              <a:t>模式）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AI</a:t>
            </a:r>
            <a:r>
              <a:rPr lang="zh-CN" altLang="en-US"/>
              <a:t>当前：依赖数据，根据任务自动调节参数 （</a:t>
            </a:r>
            <a:r>
              <a:rPr lang="en-US" altLang="zh-CN"/>
              <a:t>learning </a:t>
            </a:r>
            <a:r>
              <a:rPr lang="zh-CN" altLang="en-US"/>
              <a:t>模式）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05070" y="9311640"/>
            <a:ext cx="133705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机器学习</a:t>
            </a:r>
            <a:r>
              <a:rPr lang="en-US" altLang="zh-CN"/>
              <a:t>” </a:t>
            </a:r>
            <a:r>
              <a:rPr lang="zh-CN" altLang="en-US"/>
              <a:t>（</a:t>
            </a:r>
            <a:r>
              <a:rPr lang="en-US" altLang="zh-CN"/>
              <a:t>machine learning</a:t>
            </a:r>
            <a:r>
              <a:rPr lang="zh-CN" altLang="en-US"/>
              <a:t>）</a:t>
            </a:r>
            <a:r>
              <a:rPr lang="en-US" altLang="zh-CN"/>
              <a:t>≈ AI 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1464310" y="10948670"/>
            <a:ext cx="9874885" cy="1872615"/>
            <a:chOff x="943" y="16696"/>
            <a:chExt cx="15551" cy="2949"/>
          </a:xfrm>
        </p:grpSpPr>
        <p:sp>
          <p:nvSpPr>
            <p:cNvPr id="5" name="文本框 4"/>
            <p:cNvSpPr txBox="1"/>
            <p:nvPr/>
          </p:nvSpPr>
          <p:spPr>
            <a:xfrm>
              <a:off x="2039" y="17401"/>
              <a:ext cx="14455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/>
                <a:t>“</a:t>
              </a:r>
              <a:r>
                <a:rPr lang="zh-CN" altLang="en-US"/>
                <a:t>混合模式</a:t>
              </a:r>
              <a:r>
                <a:rPr lang="en-US" altLang="zh-CN"/>
                <a:t>”</a:t>
              </a:r>
              <a:r>
                <a:rPr lang="zh-CN" altLang="en-US"/>
                <a:t>：例如 </a:t>
              </a:r>
              <a:r>
                <a:rPr lang="en-US" altLang="zh-CN"/>
                <a:t>chatbot</a:t>
              </a:r>
              <a:endParaRPr lang="en-US" altLang="zh-CN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943" y="16696"/>
              <a:ext cx="14998" cy="2949"/>
            </a:xfrm>
            <a:prstGeom prst="roundRect">
              <a:avLst/>
            </a:prstGeom>
            <a:noFill/>
            <a:ln w="12700" cmpd="sng">
              <a:solidFill>
                <a:schemeClr val="tx1"/>
              </a:solidFill>
              <a:prstDash val="sysDash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97405" y="995680"/>
            <a:ext cx="21155025" cy="8188325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/>
              <a:t>机器学习按数据特征分类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监督式</a:t>
            </a:r>
            <a:r>
              <a:rPr lang="en-US" altLang="zh-CN"/>
              <a:t>(supervised)</a:t>
            </a:r>
            <a:r>
              <a:rPr lang="zh-CN" altLang="en-US"/>
              <a:t>： 分类、回归等问题，如图像识别</a:t>
            </a:r>
            <a:endParaRPr lang="en-US" altLang="zh-CN"/>
          </a:p>
          <a:p>
            <a:r>
              <a:rPr lang="zh-CN" altLang="en-US"/>
              <a:t>半监督式</a:t>
            </a:r>
            <a:r>
              <a:rPr lang="en-US" altLang="zh-CN"/>
              <a:t>(semi-supervised)</a:t>
            </a:r>
            <a:r>
              <a:rPr lang="zh-CN" altLang="en-US"/>
              <a:t>： 强化学习问题，如玩游戏</a:t>
            </a:r>
            <a:endParaRPr lang="zh-CN" altLang="en-US"/>
          </a:p>
          <a:p>
            <a:r>
              <a:rPr lang="zh-CN" altLang="en-US"/>
              <a:t>无监督式 </a:t>
            </a:r>
            <a:r>
              <a:rPr lang="en-US" altLang="zh-CN"/>
              <a:t>(unsupervised)</a:t>
            </a:r>
            <a:r>
              <a:rPr lang="zh-CN" altLang="en-US"/>
              <a:t>：</a:t>
            </a:r>
            <a:r>
              <a:rPr lang="en-US" altLang="zh-CN"/>
              <a:t>generative </a:t>
            </a:r>
            <a:r>
              <a:rPr lang="zh-CN" altLang="en-US"/>
              <a:t>问题，如画画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97405" y="995680"/>
            <a:ext cx="16753840" cy="8188325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>
                <a:sym typeface="+mn-ea"/>
              </a:rPr>
              <a:t>机器学习按建模思想分类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符号主义：</a:t>
            </a:r>
            <a:r>
              <a:rPr lang="en-US" altLang="zh-CN">
                <a:sym typeface="+mn-ea"/>
              </a:rPr>
              <a:t>1980s</a:t>
            </a:r>
            <a:r>
              <a:rPr lang="zh-CN" altLang="en-US">
                <a:sym typeface="+mn-ea"/>
              </a:rPr>
              <a:t>，知识图谱</a:t>
            </a:r>
            <a:endParaRPr lang="en-US" altLang="zh-CN"/>
          </a:p>
          <a:p>
            <a:r>
              <a:rPr lang="zh-CN" altLang="en-US">
                <a:sym typeface="+mn-ea"/>
              </a:rPr>
              <a:t>贝叶斯流派：</a:t>
            </a:r>
            <a:r>
              <a:rPr lang="en-US" altLang="zh-CN">
                <a:sym typeface="+mn-ea"/>
              </a:rPr>
              <a:t>1990s</a:t>
            </a:r>
            <a:r>
              <a:rPr lang="zh-CN" altLang="en-US">
                <a:sym typeface="+mn-ea"/>
              </a:rPr>
              <a:t>，马可夫链、</a:t>
            </a:r>
            <a:r>
              <a:rPr lang="en-US" altLang="zh-CN">
                <a:sym typeface="+mn-ea"/>
              </a:rPr>
              <a:t>LDA</a:t>
            </a:r>
            <a:r>
              <a:rPr lang="zh-CN" altLang="en-US">
                <a:sym typeface="+mn-ea"/>
              </a:rPr>
              <a:t>等概率模型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联结主义：</a:t>
            </a:r>
            <a:r>
              <a:rPr lang="en-US" altLang="zh-CN">
                <a:sym typeface="+mn-ea"/>
              </a:rPr>
              <a:t>2000</a:t>
            </a:r>
            <a:r>
              <a:rPr lang="zh-CN" altLang="en-US">
                <a:sym typeface="+mn-ea"/>
              </a:rPr>
              <a:t>后，神经网络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进化主义：遗传算法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Analogizer：</a:t>
            </a:r>
            <a:r>
              <a:rPr lang="en-US" altLang="zh-CN">
                <a:sym typeface="+mn-ea"/>
              </a:rPr>
              <a:t>SVM</a:t>
            </a:r>
            <a:r>
              <a:rPr lang="zh-CN" altLang="en-US">
                <a:sym typeface="+mn-ea"/>
              </a:rPr>
              <a:t>、条件极值算法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53310" y="6689725"/>
            <a:ext cx="11233150" cy="20161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神经网络算法简介</a:t>
            </a:r>
            <a:endParaRPr lang="zh-CN" altLang="en-US"/>
          </a:p>
        </p:txBody>
      </p:sp>
      <p:pic>
        <p:nvPicPr>
          <p:cNvPr id="4" name="图片 3" descr="neuron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4029075"/>
            <a:ext cx="10058400" cy="5657850"/>
          </a:xfrm>
          <a:prstGeom prst="rect">
            <a:avLst/>
          </a:prstGeom>
        </p:spPr>
      </p:pic>
      <p:pic>
        <p:nvPicPr>
          <p:cNvPr id="5" name="图片 4" descr="nn"/>
          <p:cNvPicPr>
            <a:picLocks noChangeAspect="1"/>
          </p:cNvPicPr>
          <p:nvPr/>
        </p:nvPicPr>
        <p:blipFill>
          <a:blip r:embed="rId2"/>
          <a:srcRect l="7486" r="5269" b="12750"/>
          <a:stretch>
            <a:fillRect/>
          </a:stretch>
        </p:blipFill>
        <p:spPr>
          <a:xfrm>
            <a:off x="12243435" y="4029075"/>
            <a:ext cx="11626850" cy="5814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77390" y="11065510"/>
            <a:ext cx="6758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神经网络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08150" y="11065510"/>
            <a:ext cx="6758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神经元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44540" y="12297410"/>
            <a:ext cx="120777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仅仅是</a:t>
            </a:r>
            <a:r>
              <a:rPr lang="en-US" altLang="zh-CN"/>
              <a:t>“</a:t>
            </a:r>
            <a:r>
              <a:rPr lang="zh-CN" altLang="en-US"/>
              <a:t>神似</a:t>
            </a:r>
            <a:r>
              <a:rPr lang="en-US" altLang="zh-CN"/>
              <a:t>”</a:t>
            </a:r>
            <a:r>
              <a:rPr lang="zh-CN" altLang="en-US"/>
              <a:t>，没有更多生物学含义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一个例子</a:t>
            </a:r>
            <a:endParaRPr lang="zh-CN" altLang="en-US"/>
          </a:p>
        </p:txBody>
      </p:sp>
      <p:pic>
        <p:nvPicPr>
          <p:cNvPr id="9" name="图片 8" descr="C:\Users\Lenovo\Desktop\ppt\ppt\images\neuron3.pngneuron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67560" y="4743133"/>
            <a:ext cx="6416040" cy="54654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08430" y="4036695"/>
            <a:ext cx="1406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房价</a:t>
            </a:r>
            <a:endParaRPr lang="zh-CN" altLang="en-US" sz="4000"/>
          </a:p>
        </p:txBody>
      </p:sp>
      <p:sp>
        <p:nvSpPr>
          <p:cNvPr id="11" name="文本框 10"/>
          <p:cNvSpPr txBox="1"/>
          <p:nvPr/>
        </p:nvSpPr>
        <p:spPr>
          <a:xfrm>
            <a:off x="7866380" y="10519410"/>
            <a:ext cx="1406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大小</a:t>
            </a:r>
            <a:endParaRPr lang="zh-CN" altLang="en-US" sz="4000"/>
          </a:p>
        </p:txBody>
      </p:sp>
      <p:grpSp>
        <p:nvGrpSpPr>
          <p:cNvPr id="15" name="组合 14"/>
          <p:cNvGrpSpPr/>
          <p:nvPr/>
        </p:nvGrpSpPr>
        <p:grpSpPr>
          <a:xfrm>
            <a:off x="14267815" y="7642860"/>
            <a:ext cx="7294880" cy="1656715"/>
            <a:chOff x="3503" y="11023"/>
            <a:chExt cx="11488" cy="2609"/>
          </a:xfrm>
        </p:grpSpPr>
        <p:sp>
          <p:nvSpPr>
            <p:cNvPr id="16" name="文本框 15"/>
            <p:cNvSpPr txBox="1"/>
            <p:nvPr/>
          </p:nvSpPr>
          <p:spPr>
            <a:xfrm>
              <a:off x="3503" y="11023"/>
              <a:ext cx="221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大小</a:t>
              </a:r>
              <a:endParaRPr lang="zh-CN" altLang="en-US" sz="4000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3815" y="13068"/>
              <a:ext cx="10282" cy="48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accent5">
                  <a:lumMod val="90000"/>
                </a:schemeClr>
              </a:solidFill>
            </a:ln>
          </p:spPr>
        </p:cxnSp>
        <p:sp>
          <p:nvSpPr>
            <p:cNvPr id="18" name="椭圆 17"/>
            <p:cNvSpPr/>
            <p:nvPr/>
          </p:nvSpPr>
          <p:spPr>
            <a:xfrm>
              <a:off x="8541" y="12388"/>
              <a:ext cx="1244" cy="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777" y="11023"/>
              <a:ext cx="221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4000"/>
                <a:t>房价</a:t>
              </a:r>
              <a:endParaRPr lang="zh-CN" altLang="zh-CN" sz="4000"/>
            </a:p>
          </p:txBody>
        </p:sp>
      </p:grpSp>
      <p:sp>
        <p:nvSpPr>
          <p:cNvPr id="3" name="右箭头 2"/>
          <p:cNvSpPr/>
          <p:nvPr/>
        </p:nvSpPr>
        <p:spPr>
          <a:xfrm>
            <a:off x="10246360" y="8298180"/>
            <a:ext cx="2232025" cy="11518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11995" y="4347210"/>
            <a:ext cx="41827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数据拟合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一个例子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357630" y="7793355"/>
            <a:ext cx="7294880" cy="1656715"/>
            <a:chOff x="3503" y="11023"/>
            <a:chExt cx="11488" cy="2609"/>
          </a:xfrm>
        </p:grpSpPr>
        <p:sp>
          <p:nvSpPr>
            <p:cNvPr id="16" name="文本框 15"/>
            <p:cNvSpPr txBox="1"/>
            <p:nvPr/>
          </p:nvSpPr>
          <p:spPr>
            <a:xfrm>
              <a:off x="3503" y="11023"/>
              <a:ext cx="221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/>
                <a:t>大小</a:t>
              </a:r>
              <a:endParaRPr lang="zh-CN" altLang="en-US" sz="4000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3815" y="13068"/>
              <a:ext cx="10282" cy="48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accent5">
                  <a:lumMod val="90000"/>
                </a:schemeClr>
              </a:solidFill>
            </a:ln>
          </p:spPr>
        </p:cxnSp>
        <p:sp>
          <p:nvSpPr>
            <p:cNvPr id="18" name="椭圆 17"/>
            <p:cNvSpPr/>
            <p:nvPr/>
          </p:nvSpPr>
          <p:spPr>
            <a:xfrm>
              <a:off x="8541" y="12388"/>
              <a:ext cx="1244" cy="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777" y="11023"/>
              <a:ext cx="221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4000"/>
                <a:t>房价</a:t>
              </a:r>
              <a:endParaRPr lang="zh-CN" altLang="zh-CN" sz="40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321540" y="7160895"/>
            <a:ext cx="7072630" cy="4883150"/>
            <a:chOff x="2074" y="5378"/>
            <a:chExt cx="11138" cy="7690"/>
          </a:xfrm>
        </p:grpSpPr>
        <p:grpSp>
          <p:nvGrpSpPr>
            <p:cNvPr id="3" name="组合 2"/>
            <p:cNvGrpSpPr/>
            <p:nvPr/>
          </p:nvGrpSpPr>
          <p:grpSpPr>
            <a:xfrm>
              <a:off x="2074" y="5378"/>
              <a:ext cx="11139" cy="7691"/>
              <a:chOff x="3853" y="10175"/>
              <a:chExt cx="11139" cy="769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853" y="10175"/>
                <a:ext cx="11139" cy="3457"/>
                <a:chOff x="3853" y="10175"/>
                <a:chExt cx="11139" cy="3457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3853" y="10175"/>
                  <a:ext cx="2215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4000"/>
                    <a:t>大小</a:t>
                  </a:r>
                  <a:endParaRPr lang="zh-CN" altLang="en-US" sz="4000"/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 flipV="1">
                  <a:off x="9072" y="13068"/>
                  <a:ext cx="5025" cy="34"/>
                </a:xfrm>
                <a:prstGeom prst="line">
                  <a:avLst/>
                </a:prstGeom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  <a:ln>
                  <a:solidFill>
                    <a:schemeClr val="accent5">
                      <a:lumMod val="90000"/>
                    </a:schemeClr>
                  </a:solidFill>
                </a:ln>
              </p:spPr>
            </p:cxnSp>
            <p:sp>
              <p:nvSpPr>
                <p:cNvPr id="5" name="椭圆 4"/>
                <p:cNvSpPr/>
                <p:nvPr/>
              </p:nvSpPr>
              <p:spPr>
                <a:xfrm>
                  <a:off x="8541" y="12388"/>
                  <a:ext cx="1244" cy="124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en-US" sz="56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12777" y="11023"/>
                  <a:ext cx="2215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zh-CN" sz="4000"/>
                    <a:t>房价</a:t>
                  </a:r>
                  <a:endParaRPr lang="zh-CN" altLang="zh-CN" sz="4000"/>
                </a:p>
              </p:txBody>
            </p:sp>
          </p:grpSp>
          <p:cxnSp>
            <p:nvCxnSpPr>
              <p:cNvPr id="8" name="直接连接符 7"/>
              <p:cNvCxnSpPr/>
              <p:nvPr/>
            </p:nvCxnSpPr>
            <p:spPr>
              <a:xfrm flipV="1">
                <a:off x="5718" y="13349"/>
                <a:ext cx="3154" cy="3019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443" y="16753"/>
                <a:ext cx="2994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zh-CN" sz="4000"/>
                  <a:t>房间数</a:t>
                </a:r>
                <a:endParaRPr lang="zh-CN" altLang="zh-CN" sz="4000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H="1" flipV="1">
              <a:off x="4005" y="6491"/>
              <a:ext cx="3237" cy="1699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9744075" y="8298180"/>
            <a:ext cx="2232025" cy="11518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一个例子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607820" y="7234555"/>
            <a:ext cx="7072630" cy="4883150"/>
            <a:chOff x="2074" y="5378"/>
            <a:chExt cx="11138" cy="7690"/>
          </a:xfrm>
        </p:grpSpPr>
        <p:grpSp>
          <p:nvGrpSpPr>
            <p:cNvPr id="3" name="组合 2"/>
            <p:cNvGrpSpPr/>
            <p:nvPr/>
          </p:nvGrpSpPr>
          <p:grpSpPr>
            <a:xfrm>
              <a:off x="2074" y="5378"/>
              <a:ext cx="11139" cy="7691"/>
              <a:chOff x="3853" y="10175"/>
              <a:chExt cx="11139" cy="769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853" y="10175"/>
                <a:ext cx="11139" cy="3457"/>
                <a:chOff x="3853" y="10175"/>
                <a:chExt cx="11139" cy="3457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3853" y="10175"/>
                  <a:ext cx="2215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4000"/>
                    <a:t>大小</a:t>
                  </a:r>
                  <a:endParaRPr lang="zh-CN" altLang="en-US" sz="4000"/>
                </a:p>
              </p:txBody>
            </p:sp>
            <p:cxnSp>
              <p:nvCxnSpPr>
                <p:cNvPr id="4" name="直接连接符 3"/>
                <p:cNvCxnSpPr/>
                <p:nvPr/>
              </p:nvCxnSpPr>
              <p:spPr>
                <a:xfrm flipV="1">
                  <a:off x="9072" y="13068"/>
                  <a:ext cx="5025" cy="34"/>
                </a:xfrm>
                <a:prstGeom prst="line">
                  <a:avLst/>
                </a:prstGeom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  <a:ln>
                  <a:solidFill>
                    <a:schemeClr val="accent5">
                      <a:lumMod val="90000"/>
                    </a:schemeClr>
                  </a:solidFill>
                </a:ln>
              </p:spPr>
            </p:cxnSp>
            <p:sp>
              <p:nvSpPr>
                <p:cNvPr id="5" name="椭圆 4"/>
                <p:cNvSpPr/>
                <p:nvPr/>
              </p:nvSpPr>
              <p:spPr>
                <a:xfrm>
                  <a:off x="8541" y="12388"/>
                  <a:ext cx="1244" cy="124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en-US" sz="56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12777" y="11023"/>
                  <a:ext cx="2215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zh-CN" sz="4000"/>
                    <a:t>房价</a:t>
                  </a:r>
                  <a:endParaRPr lang="zh-CN" altLang="zh-CN" sz="4000"/>
                </a:p>
              </p:txBody>
            </p:sp>
          </p:grpSp>
          <p:cxnSp>
            <p:nvCxnSpPr>
              <p:cNvPr id="8" name="直接连接符 7"/>
              <p:cNvCxnSpPr/>
              <p:nvPr/>
            </p:nvCxnSpPr>
            <p:spPr>
              <a:xfrm flipV="1">
                <a:off x="5718" y="13349"/>
                <a:ext cx="3154" cy="3019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443" y="16753"/>
                <a:ext cx="2994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zh-CN" sz="4000"/>
                  <a:t>房间数</a:t>
                </a:r>
                <a:endParaRPr lang="zh-CN" altLang="zh-CN" sz="4000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H="1" flipV="1">
              <a:off x="4005" y="6491"/>
              <a:ext cx="3237" cy="1699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</p:grpSp>
      <p:sp>
        <p:nvSpPr>
          <p:cNvPr id="20" name="右箭头 19"/>
          <p:cNvSpPr/>
          <p:nvPr/>
        </p:nvSpPr>
        <p:spPr>
          <a:xfrm>
            <a:off x="9744075" y="8298180"/>
            <a:ext cx="2232025" cy="11518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1106785" y="6906260"/>
            <a:ext cx="10775315" cy="4683760"/>
            <a:chOff x="18813" y="4830"/>
            <a:chExt cx="16969" cy="7376"/>
          </a:xfrm>
        </p:grpSpPr>
        <p:sp>
          <p:nvSpPr>
            <p:cNvPr id="27" name="文本框 26"/>
            <p:cNvSpPr txBox="1"/>
            <p:nvPr/>
          </p:nvSpPr>
          <p:spPr>
            <a:xfrm>
              <a:off x="32912" y="6226"/>
              <a:ext cx="287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房价</a:t>
              </a:r>
              <a:endParaRPr lang="zh-CN" altLang="zh-CN" sz="4000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8813" y="4830"/>
              <a:ext cx="15888" cy="7376"/>
              <a:chOff x="17217" y="894"/>
              <a:chExt cx="15888" cy="737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7217" y="894"/>
                <a:ext cx="15889" cy="7377"/>
                <a:chOff x="20527" y="10324"/>
                <a:chExt cx="15889" cy="7377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0527" y="10324"/>
                  <a:ext cx="12034" cy="7377"/>
                  <a:chOff x="2607" y="9910"/>
                  <a:chExt cx="12034" cy="7377"/>
                </a:xfrm>
              </p:grpSpPr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3482" y="9910"/>
                    <a:ext cx="11159" cy="3722"/>
                    <a:chOff x="3482" y="9910"/>
                    <a:chExt cx="11159" cy="3722"/>
                  </a:xfrm>
                </p:grpSpPr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3482" y="9910"/>
                      <a:ext cx="2215" cy="11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zh-CN" altLang="en-US" sz="4000"/>
                        <a:t>大小</a:t>
                      </a:r>
                      <a:endParaRPr lang="zh-CN" altLang="en-US" sz="4000"/>
                    </a:p>
                  </p:txBody>
                </p:sp>
                <p:cxnSp>
                  <p:nvCxnSpPr>
                    <p:cNvPr id="21" name="直接连接符 20"/>
                    <p:cNvCxnSpPr/>
                    <p:nvPr/>
                  </p:nvCxnSpPr>
                  <p:spPr>
                    <a:xfrm flipV="1">
                      <a:off x="8899" y="13068"/>
                      <a:ext cx="5198" cy="57"/>
                    </a:xfrm>
                    <a:prstGeom prst="line">
                      <a:avLst/>
                    </a:prstGeom>
                    <a:gradFill rotWithShape="0">
                      <a:gsLst>
                        <a:gs pos="0">
                          <a:srgbClr val="074EB3"/>
                        </a:gs>
                        <a:gs pos="100000">
                          <a:srgbClr val="0B3280"/>
                        </a:gs>
                      </a:gsLst>
                      <a:lin ang="5400000" scaled="1"/>
                    </a:gradFill>
                    <a:ln>
                      <a:solidFill>
                        <a:schemeClr val="accent5">
                          <a:lumMod val="90000"/>
                        </a:schemeClr>
                      </a:solidFill>
                    </a:ln>
                  </p:spPr>
                </p:cxnSp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8541" y="12388"/>
                      <a:ext cx="1244" cy="12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5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9310" y="11023"/>
                      <a:ext cx="5331" cy="11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zh-CN" altLang="zh-CN" sz="4000"/>
                        <a:t>可容纳人数</a:t>
                      </a:r>
                      <a:endParaRPr lang="zh-CN" altLang="zh-CN" sz="4000"/>
                    </a:p>
                  </p:txBody>
                </p:sp>
              </p:grp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5718" y="13349"/>
                    <a:ext cx="3154" cy="3019"/>
                  </a:xfrm>
                  <a:prstGeom prst="line">
                    <a:avLst/>
                  </a:prstGeom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2607" y="16174"/>
                    <a:ext cx="2994" cy="11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zh-CN" sz="4000"/>
                      <a:t>房间数</a:t>
                    </a:r>
                    <a:endParaRPr lang="zh-CN" altLang="zh-CN" sz="4000"/>
                  </a:p>
                </p:txBody>
              </p:sp>
            </p:grpSp>
            <p:sp>
              <p:nvSpPr>
                <p:cNvPr id="26" name="椭圆 25"/>
                <p:cNvSpPr/>
                <p:nvPr/>
              </p:nvSpPr>
              <p:spPr>
                <a:xfrm>
                  <a:off x="31668" y="12802"/>
                  <a:ext cx="1244" cy="124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en-US" sz="56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endParaRPr>
                </a:p>
              </p:txBody>
            </p:sp>
            <p:cxnSp>
              <p:nvCxnSpPr>
                <p:cNvPr id="29" name="直接连接符 28"/>
                <p:cNvCxnSpPr/>
                <p:nvPr/>
              </p:nvCxnSpPr>
              <p:spPr>
                <a:xfrm>
                  <a:off x="32561" y="13468"/>
                  <a:ext cx="3855" cy="0"/>
                </a:xfrm>
                <a:prstGeom prst="line">
                  <a:avLst/>
                </a:prstGeom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  <a:ln>
                  <a:solidFill>
                    <a:schemeClr val="accent5">
                      <a:lumMod val="90000"/>
                    </a:schemeClr>
                  </a:solidFill>
                </a:ln>
              </p:spPr>
            </p:cxnSp>
          </p:grp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20107" y="1501"/>
                <a:ext cx="3492" cy="2444"/>
              </a:xfrm>
              <a:prstGeom prst="line">
                <a:avLst/>
              </a:prstGeom>
              <a:gradFill rotWithShape="0">
                <a:gsLst>
                  <a:gs pos="0">
                    <a:srgbClr val="074EB3"/>
                  </a:gs>
                  <a:gs pos="100000">
                    <a:srgbClr val="0B328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</p:cxnSp>
        </p:grpSp>
      </p:grp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zh-CN" altLang="en-US"/>
              <a:t>一个例子</a:t>
            </a:r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10486390" y="8298815"/>
            <a:ext cx="2232025" cy="11518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-71120" y="6851015"/>
            <a:ext cx="10775315" cy="4683760"/>
            <a:chOff x="18813" y="4830"/>
            <a:chExt cx="16969" cy="7376"/>
          </a:xfrm>
        </p:grpSpPr>
        <p:sp>
          <p:nvSpPr>
            <p:cNvPr id="27" name="文本框 26"/>
            <p:cNvSpPr txBox="1"/>
            <p:nvPr/>
          </p:nvSpPr>
          <p:spPr>
            <a:xfrm>
              <a:off x="32912" y="6226"/>
              <a:ext cx="287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房价</a:t>
              </a:r>
              <a:endParaRPr lang="zh-CN" altLang="zh-CN" sz="4000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8813" y="4830"/>
              <a:ext cx="15888" cy="7376"/>
              <a:chOff x="17217" y="894"/>
              <a:chExt cx="15888" cy="737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7217" y="894"/>
                <a:ext cx="15889" cy="7377"/>
                <a:chOff x="20527" y="10324"/>
                <a:chExt cx="15889" cy="7377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0527" y="10324"/>
                  <a:ext cx="12034" cy="7377"/>
                  <a:chOff x="2607" y="9910"/>
                  <a:chExt cx="12034" cy="7377"/>
                </a:xfrm>
              </p:grpSpPr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3482" y="9910"/>
                    <a:ext cx="11159" cy="3722"/>
                    <a:chOff x="3482" y="9910"/>
                    <a:chExt cx="11159" cy="3722"/>
                  </a:xfrm>
                </p:grpSpPr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3482" y="9910"/>
                      <a:ext cx="2215" cy="11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zh-CN" altLang="en-US" sz="4000"/>
                        <a:t>大小</a:t>
                      </a:r>
                      <a:endParaRPr lang="zh-CN" altLang="en-US" sz="4000"/>
                    </a:p>
                  </p:txBody>
                </p:sp>
                <p:cxnSp>
                  <p:nvCxnSpPr>
                    <p:cNvPr id="21" name="直接连接符 20"/>
                    <p:cNvCxnSpPr/>
                    <p:nvPr/>
                  </p:nvCxnSpPr>
                  <p:spPr>
                    <a:xfrm flipV="1">
                      <a:off x="8899" y="13068"/>
                      <a:ext cx="5198" cy="57"/>
                    </a:xfrm>
                    <a:prstGeom prst="line">
                      <a:avLst/>
                    </a:prstGeom>
                    <a:gradFill rotWithShape="0">
                      <a:gsLst>
                        <a:gs pos="0">
                          <a:srgbClr val="074EB3"/>
                        </a:gs>
                        <a:gs pos="100000">
                          <a:srgbClr val="0B3280"/>
                        </a:gs>
                      </a:gsLst>
                      <a:lin ang="5400000" scaled="1"/>
                    </a:gradFill>
                    <a:ln>
                      <a:solidFill>
                        <a:schemeClr val="accent5">
                          <a:lumMod val="90000"/>
                        </a:schemeClr>
                      </a:solidFill>
                    </a:ln>
                  </p:spPr>
                </p:cxnSp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8541" y="12388"/>
                      <a:ext cx="1244" cy="1244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en-US" sz="5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9310" y="11023"/>
                      <a:ext cx="5331" cy="111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zh-CN" altLang="zh-CN" sz="4000"/>
                        <a:t>可容纳人数</a:t>
                      </a:r>
                      <a:endParaRPr lang="zh-CN" altLang="zh-CN" sz="4000"/>
                    </a:p>
                  </p:txBody>
                </p:sp>
              </p:grp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5718" y="13349"/>
                    <a:ext cx="3154" cy="3019"/>
                  </a:xfrm>
                  <a:prstGeom prst="line">
                    <a:avLst/>
                  </a:prstGeom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2607" y="16174"/>
                    <a:ext cx="2994" cy="11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zh-CN" sz="4000"/>
                      <a:t>房间数</a:t>
                    </a:r>
                    <a:endParaRPr lang="zh-CN" altLang="zh-CN" sz="4000"/>
                  </a:p>
                </p:txBody>
              </p:sp>
            </p:grpSp>
            <p:sp>
              <p:nvSpPr>
                <p:cNvPr id="26" name="椭圆 25"/>
                <p:cNvSpPr/>
                <p:nvPr/>
              </p:nvSpPr>
              <p:spPr>
                <a:xfrm>
                  <a:off x="31668" y="12802"/>
                  <a:ext cx="1244" cy="124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en-US" sz="56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endParaRPr>
                </a:p>
              </p:txBody>
            </p:sp>
            <p:cxnSp>
              <p:nvCxnSpPr>
                <p:cNvPr id="29" name="直接连接符 28"/>
                <p:cNvCxnSpPr/>
                <p:nvPr/>
              </p:nvCxnSpPr>
              <p:spPr>
                <a:xfrm>
                  <a:off x="32561" y="13468"/>
                  <a:ext cx="3855" cy="0"/>
                </a:xfrm>
                <a:prstGeom prst="line">
                  <a:avLst/>
                </a:prstGeom>
                <a:gradFill rotWithShape="0">
                  <a:gsLst>
                    <a:gs pos="0">
                      <a:srgbClr val="074EB3"/>
                    </a:gs>
                    <a:gs pos="100000">
                      <a:srgbClr val="0B3280"/>
                    </a:gs>
                  </a:gsLst>
                  <a:lin ang="5400000" scaled="1"/>
                </a:gradFill>
                <a:ln>
                  <a:solidFill>
                    <a:schemeClr val="accent5">
                      <a:lumMod val="90000"/>
                    </a:schemeClr>
                  </a:solidFill>
                </a:ln>
              </p:spPr>
            </p:cxnSp>
          </p:grp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20107" y="1501"/>
                <a:ext cx="3492" cy="2444"/>
              </a:xfrm>
              <a:prstGeom prst="line">
                <a:avLst/>
              </a:prstGeom>
              <a:gradFill rotWithShape="0">
                <a:gsLst>
                  <a:gs pos="0">
                    <a:srgbClr val="074EB3"/>
                  </a:gs>
                  <a:gs pos="100000">
                    <a:srgbClr val="0B328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</p:cxnSp>
        </p:grpSp>
      </p:grpSp>
      <p:grpSp>
        <p:nvGrpSpPr>
          <p:cNvPr id="67" name="组合 66"/>
          <p:cNvGrpSpPr/>
          <p:nvPr/>
        </p:nvGrpSpPr>
        <p:grpSpPr>
          <a:xfrm>
            <a:off x="13162915" y="3647440"/>
            <a:ext cx="10899140" cy="9952355"/>
            <a:chOff x="19600" y="1071"/>
            <a:chExt cx="17164" cy="15673"/>
          </a:xfrm>
        </p:grpSpPr>
        <p:grpSp>
          <p:nvGrpSpPr>
            <p:cNvPr id="15" name="组合 14"/>
            <p:cNvGrpSpPr/>
            <p:nvPr/>
          </p:nvGrpSpPr>
          <p:grpSpPr>
            <a:xfrm>
              <a:off x="19950" y="1071"/>
              <a:ext cx="7082" cy="6053"/>
              <a:chOff x="17313" y="894"/>
              <a:chExt cx="7082" cy="605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7313" y="894"/>
                <a:ext cx="7082" cy="6053"/>
                <a:chOff x="2703" y="9910"/>
                <a:chExt cx="7082" cy="6053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3482" y="9910"/>
                  <a:ext cx="6303" cy="3722"/>
                  <a:chOff x="3482" y="9910"/>
                  <a:chExt cx="6303" cy="3722"/>
                </a:xfrm>
              </p:grpSpPr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3482" y="9910"/>
                    <a:ext cx="2215" cy="11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en-US" sz="4000"/>
                      <a:t>大小</a:t>
                    </a:r>
                    <a:endParaRPr lang="zh-CN" altLang="en-US" sz="4000"/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8541" y="12388"/>
                    <a:ext cx="1244" cy="124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altLang="en-US" sz="5600" b="0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endParaRPr>
                  </a:p>
                </p:txBody>
              </p:sp>
            </p:grp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4847" y="13349"/>
                  <a:ext cx="4025" cy="1761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/>
                <p:cNvSpPr txBox="1"/>
                <p:nvPr/>
              </p:nvSpPr>
              <p:spPr>
                <a:xfrm>
                  <a:off x="2703" y="14850"/>
                  <a:ext cx="2994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zh-CN" sz="4000"/>
                    <a:t>房间数</a:t>
                  </a:r>
                  <a:endParaRPr lang="zh-CN" altLang="zh-CN" sz="4000"/>
                </a:p>
              </p:txBody>
            </p:sp>
          </p:grpSp>
          <p:cxnSp>
            <p:nvCxnSpPr>
              <p:cNvPr id="37" name="直接连接符 36"/>
              <p:cNvCxnSpPr/>
              <p:nvPr/>
            </p:nvCxnSpPr>
            <p:spPr>
              <a:xfrm flipH="1" flipV="1">
                <a:off x="20107" y="1501"/>
                <a:ext cx="3492" cy="2444"/>
              </a:xfrm>
              <a:prstGeom prst="line">
                <a:avLst/>
              </a:prstGeom>
              <a:gradFill rotWithShape="0">
                <a:gsLst>
                  <a:gs pos="0">
                    <a:srgbClr val="074EB3"/>
                  </a:gs>
                  <a:gs pos="100000">
                    <a:srgbClr val="0B328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</p:cxnSp>
        </p:grpSp>
        <p:grpSp>
          <p:nvGrpSpPr>
            <p:cNvPr id="38" name="组合 37"/>
            <p:cNvGrpSpPr/>
            <p:nvPr/>
          </p:nvGrpSpPr>
          <p:grpSpPr>
            <a:xfrm>
              <a:off x="19600" y="10692"/>
              <a:ext cx="7082" cy="6053"/>
              <a:chOff x="17313" y="894"/>
              <a:chExt cx="7082" cy="6053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7313" y="894"/>
                <a:ext cx="7082" cy="6053"/>
                <a:chOff x="2703" y="9910"/>
                <a:chExt cx="7082" cy="6053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3482" y="9910"/>
                  <a:ext cx="6303" cy="3722"/>
                  <a:chOff x="3482" y="9910"/>
                  <a:chExt cx="6303" cy="3722"/>
                </a:xfrm>
              </p:grpSpPr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482" y="9910"/>
                    <a:ext cx="2215" cy="11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zh-CN" sz="4000"/>
                      <a:t>地段</a:t>
                    </a:r>
                    <a:endParaRPr lang="zh-CN" altLang="zh-CN" sz="4000"/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8541" y="12388"/>
                    <a:ext cx="1244" cy="124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altLang="en-US" sz="5600" b="0" i="0" u="none" strike="noStrike" cap="none" normalizeH="0" baseline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endParaRPr>
                  </a:p>
                </p:txBody>
              </p:sp>
            </p:grpSp>
            <p:cxnSp>
              <p:nvCxnSpPr>
                <p:cNvPr id="46" name="直接连接符 45"/>
                <p:cNvCxnSpPr/>
                <p:nvPr/>
              </p:nvCxnSpPr>
              <p:spPr>
                <a:xfrm flipV="1">
                  <a:off x="4847" y="13349"/>
                  <a:ext cx="4025" cy="1761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47" name="文本框 46"/>
                <p:cNvSpPr txBox="1"/>
                <p:nvPr/>
              </p:nvSpPr>
              <p:spPr>
                <a:xfrm>
                  <a:off x="2703" y="14850"/>
                  <a:ext cx="5135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zh-CN" sz="4000"/>
                    <a:t>社区人均收入</a:t>
                  </a:r>
                  <a:endParaRPr lang="zh-CN" altLang="zh-CN" sz="4000"/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20107" y="1501"/>
                <a:ext cx="3492" cy="2444"/>
              </a:xfrm>
              <a:prstGeom prst="line">
                <a:avLst/>
              </a:prstGeom>
              <a:gradFill rotWithShape="0">
                <a:gsLst>
                  <a:gs pos="0">
                    <a:srgbClr val="074EB3"/>
                  </a:gs>
                  <a:gs pos="100000">
                    <a:srgbClr val="0B328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</p:cxnSp>
        </p:grpSp>
        <p:sp>
          <p:nvSpPr>
            <p:cNvPr id="58" name="文本框 57"/>
            <p:cNvSpPr txBox="1"/>
            <p:nvPr/>
          </p:nvSpPr>
          <p:spPr>
            <a:xfrm>
              <a:off x="21701" y="8367"/>
              <a:ext cx="53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距离地铁远近</a:t>
              </a:r>
              <a:endParaRPr lang="zh-CN" altLang="zh-CN" sz="4000"/>
            </a:p>
          </p:txBody>
        </p:sp>
        <p:sp>
          <p:nvSpPr>
            <p:cNvPr id="59" name="文本框 58"/>
            <p:cNvSpPr txBox="1"/>
            <p:nvPr/>
          </p:nvSpPr>
          <p:spPr>
            <a:xfrm rot="3060000">
              <a:off x="26476" y="5106"/>
              <a:ext cx="53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可容纳人数</a:t>
              </a:r>
              <a:endParaRPr lang="zh-CN" altLang="zh-CN" sz="4000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6365" y="4197"/>
              <a:ext cx="3608" cy="4674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cxnSp>
          <p:nvCxnSpPr>
            <p:cNvPr id="61" name="直接连接符 60"/>
            <p:cNvCxnSpPr/>
            <p:nvPr/>
          </p:nvCxnSpPr>
          <p:spPr>
            <a:xfrm flipV="1">
              <a:off x="26092" y="9098"/>
              <a:ext cx="3994" cy="4757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cxnSp>
          <p:nvCxnSpPr>
            <p:cNvPr id="62" name="直接连接符 61"/>
            <p:cNvCxnSpPr/>
            <p:nvPr/>
          </p:nvCxnSpPr>
          <p:spPr>
            <a:xfrm>
              <a:off x="26598" y="8987"/>
              <a:ext cx="3375" cy="111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sp>
          <p:nvSpPr>
            <p:cNvPr id="63" name="椭圆 62"/>
            <p:cNvSpPr/>
            <p:nvPr/>
          </p:nvSpPr>
          <p:spPr>
            <a:xfrm>
              <a:off x="29275" y="8421"/>
              <a:ext cx="1244" cy="12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 rot="18600000">
              <a:off x="26602" y="11044"/>
              <a:ext cx="533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周边学校质量</a:t>
              </a:r>
              <a:endParaRPr lang="zh-CN" altLang="zh-CN" sz="4000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30519" y="9086"/>
              <a:ext cx="3375" cy="111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sp>
          <p:nvSpPr>
            <p:cNvPr id="66" name="文本框 65"/>
            <p:cNvSpPr txBox="1"/>
            <p:nvPr/>
          </p:nvSpPr>
          <p:spPr>
            <a:xfrm>
              <a:off x="33894" y="8585"/>
              <a:ext cx="287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/>
                <a:t>房价</a:t>
              </a:r>
              <a:endParaRPr lang="zh-CN" altLang="zh-CN" sz="400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474835" y="2694305"/>
            <a:ext cx="41827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数据拟合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607695"/>
            <a:ext cx="21031200" cy="5428615"/>
          </a:xfrm>
        </p:spPr>
        <p:txBody>
          <a:bodyPr/>
          <a:lstStyle/>
          <a:p>
            <a:pPr marL="317500" indent="0">
              <a:buNone/>
            </a:pPr>
            <a:endParaRPr lang="zh-CN" altLang="en-US">
              <a:sym typeface="+mn-ea"/>
            </a:endParaRPr>
          </a:p>
          <a:p>
            <a:pPr marL="317500" indent="0">
              <a:buNone/>
            </a:pPr>
            <a:r>
              <a:rPr lang="zh-CN" altLang="en-US">
                <a:sym typeface="+mn-ea"/>
              </a:rPr>
              <a:t>人工智能（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）将是新的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电力资源</a:t>
            </a:r>
            <a:r>
              <a:rPr lang="en-US" altLang="zh-CN">
                <a:sym typeface="+mn-ea"/>
              </a:rPr>
              <a:t>”</a:t>
            </a:r>
            <a:endParaRPr lang="zh-CN" altLang="en-US">
              <a:sym typeface="+mn-ea"/>
            </a:endParaRPr>
          </a:p>
          <a:p>
            <a:pPr marL="317500" indent="0"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Artificial Intelligence is the New Electricity</a:t>
            </a:r>
            <a:r>
              <a:rPr lang="en-US" altLang="zh-CN">
                <a:sym typeface="+mn-ea"/>
              </a:rPr>
              <a:t>”   —— Andrew Ng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317500" indent="0">
              <a:buNone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754350" y="858520"/>
            <a:ext cx="421830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Ⅳ:  </a:t>
            </a:r>
            <a:r>
              <a:rPr lang="zh-CN" altLang="en-US">
                <a:sym typeface="+mn-ea"/>
              </a:rPr>
              <a:t>智能时代</a:t>
            </a:r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350510" y="4912360"/>
            <a:ext cx="16597630" cy="8293100"/>
            <a:chOff x="4444" y="7261"/>
            <a:chExt cx="26138" cy="13060"/>
          </a:xfrm>
        </p:grpSpPr>
        <p:grpSp>
          <p:nvGrpSpPr>
            <p:cNvPr id="13" name="组合 12"/>
            <p:cNvGrpSpPr/>
            <p:nvPr/>
          </p:nvGrpSpPr>
          <p:grpSpPr>
            <a:xfrm>
              <a:off x="4444" y="8500"/>
              <a:ext cx="26138" cy="11295"/>
              <a:chOff x="4482" y="10103"/>
              <a:chExt cx="26138" cy="11295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482" y="10103"/>
                <a:ext cx="26138" cy="5211"/>
                <a:chOff x="4520" y="10103"/>
                <a:chExt cx="26138" cy="5211"/>
              </a:xfrm>
            </p:grpSpPr>
            <p:pic>
              <p:nvPicPr>
                <p:cNvPr id="4" name="图片 3" descr="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520" y="10103"/>
                  <a:ext cx="5211" cy="5211"/>
                </a:xfrm>
                <a:prstGeom prst="rect">
                  <a:avLst/>
                </a:prstGeom>
              </p:spPr>
            </p:pic>
            <p:pic>
              <p:nvPicPr>
                <p:cNvPr id="5" name="图片 4" descr="C:\Users\Lenovo\Desktop\ppt\ppt\images\3.jpg3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11521" y="10103"/>
                  <a:ext cx="5211" cy="5211"/>
                </a:xfrm>
                <a:prstGeom prst="rect">
                  <a:avLst/>
                </a:prstGeom>
              </p:spPr>
            </p:pic>
            <p:pic>
              <p:nvPicPr>
                <p:cNvPr id="6" name="图片 5" descr="C:\Users\Lenovo\Desktop\ppt\ppt\images\5.jpg5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>
                  <a:off x="18484" y="10103"/>
                  <a:ext cx="5211" cy="5211"/>
                </a:xfrm>
                <a:prstGeom prst="rect">
                  <a:avLst/>
                </a:prstGeom>
              </p:spPr>
            </p:pic>
            <p:pic>
              <p:nvPicPr>
                <p:cNvPr id="7" name="图片 6" descr="C:\Users\Lenovo\Desktop\ppt\ppt\images\7.jpg7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25447" y="10103"/>
                  <a:ext cx="5211" cy="5211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 descr="C:\Users\Lenovo\Desktop\ppt\ppt\images\2.jpg2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4482" y="16187"/>
                <a:ext cx="5211" cy="5211"/>
              </a:xfrm>
              <a:prstGeom prst="rect">
                <a:avLst/>
              </a:prstGeom>
            </p:spPr>
          </p:pic>
          <p:pic>
            <p:nvPicPr>
              <p:cNvPr id="9" name="图片 8" descr="C:\Users\Lenovo\Desktop\ppt\ppt\images\4.jpg4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1483" y="16187"/>
                <a:ext cx="5211" cy="5211"/>
              </a:xfrm>
              <a:prstGeom prst="rect">
                <a:avLst/>
              </a:prstGeom>
            </p:spPr>
          </p:pic>
          <p:pic>
            <p:nvPicPr>
              <p:cNvPr id="10" name="图片 9" descr="C:\Users\chinaso\Desktop\ppt\images\farm.pngfarm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8446" y="16187"/>
                <a:ext cx="5211" cy="5211"/>
              </a:xfrm>
              <a:prstGeom prst="rect">
                <a:avLst/>
              </a:prstGeom>
            </p:spPr>
          </p:pic>
          <p:pic>
            <p:nvPicPr>
              <p:cNvPr id="11" name="图片 10" descr="C:\Users\Lenovo\Desktop\ppt\ppt\images\8.jpg8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25409" y="16187"/>
                <a:ext cx="5211" cy="5211"/>
              </a:xfrm>
              <a:prstGeom prst="rect">
                <a:avLst/>
              </a:prstGeom>
            </p:spPr>
          </p:pic>
        </p:grpSp>
        <p:cxnSp>
          <p:nvCxnSpPr>
            <p:cNvPr id="14" name="直接连接符 13"/>
            <p:cNvCxnSpPr/>
            <p:nvPr/>
          </p:nvCxnSpPr>
          <p:spPr>
            <a:xfrm>
              <a:off x="10550" y="7729"/>
              <a:ext cx="0" cy="12592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cxnSp>
          <p:nvCxnSpPr>
            <p:cNvPr id="15" name="直接连接符 14"/>
            <p:cNvCxnSpPr/>
            <p:nvPr/>
          </p:nvCxnSpPr>
          <p:spPr>
            <a:xfrm>
              <a:off x="17532" y="7729"/>
              <a:ext cx="0" cy="12592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cxnSp>
          <p:nvCxnSpPr>
            <p:cNvPr id="16" name="直接连接符 15"/>
            <p:cNvCxnSpPr/>
            <p:nvPr/>
          </p:nvCxnSpPr>
          <p:spPr>
            <a:xfrm>
              <a:off x="24495" y="7729"/>
              <a:ext cx="0" cy="12592"/>
            </a:xfrm>
            <a:prstGeom prst="line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</p:cxnSp>
        <p:grpSp>
          <p:nvGrpSpPr>
            <p:cNvPr id="21" name="组合 20"/>
            <p:cNvGrpSpPr/>
            <p:nvPr/>
          </p:nvGrpSpPr>
          <p:grpSpPr>
            <a:xfrm>
              <a:off x="4896" y="7261"/>
              <a:ext cx="25519" cy="1016"/>
              <a:chOff x="4753" y="20321"/>
              <a:chExt cx="25519" cy="101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753" y="20321"/>
                <a:ext cx="459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3600"/>
                  <a:t>交通</a:t>
                </a:r>
                <a:endParaRPr lang="zh-CN" altLang="en-US" sz="360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1754" y="20321"/>
                <a:ext cx="459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3600"/>
                  <a:t>制造</a:t>
                </a:r>
                <a:endParaRPr lang="zh-CN" altLang="en-US" sz="360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717" y="20321"/>
                <a:ext cx="459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3600"/>
                  <a:t>农业</a:t>
                </a:r>
                <a:endParaRPr lang="zh-CN" altLang="en-US" sz="360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5680" y="20321"/>
                <a:ext cx="459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3600"/>
                  <a:t>医疗</a:t>
                </a:r>
                <a:endParaRPr lang="zh-CN" altLang="en-US" sz="3600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1676400" y="7000240"/>
            <a:ext cx="3480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电气时代：</a:t>
            </a:r>
            <a:endParaRPr lang="zh-CN" altLang="en-US" sz="4000"/>
          </a:p>
        </p:txBody>
      </p:sp>
      <p:sp>
        <p:nvSpPr>
          <p:cNvPr id="24" name="文本框 23"/>
          <p:cNvSpPr txBox="1"/>
          <p:nvPr/>
        </p:nvSpPr>
        <p:spPr>
          <a:xfrm>
            <a:off x="1676400" y="10863580"/>
            <a:ext cx="3480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智能时代：</a:t>
            </a:r>
            <a:endParaRPr lang="zh-CN" altLang="en-US" sz="400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30045" y="3086100"/>
            <a:ext cx="2139251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>
              <a:sym typeface="+mn-ea"/>
            </a:endParaRPr>
          </a:p>
          <a:p>
            <a:endParaRPr lang="zh-CN" altLang="en-US" sz="4800"/>
          </a:p>
          <a:p>
            <a:r>
              <a:rPr lang="zh-CN" altLang="en-US" sz="4800"/>
              <a:t>大体上仅处于起始感知（</a:t>
            </a:r>
            <a:r>
              <a:rPr lang="en-US" altLang="zh-CN" sz="4800"/>
              <a:t>inception</a:t>
            </a:r>
            <a:r>
              <a:rPr lang="zh-CN" altLang="en-US" sz="4800"/>
              <a:t>）阶段，而缺乏</a:t>
            </a:r>
            <a:r>
              <a:rPr lang="en-US" altLang="zh-CN" sz="4800"/>
              <a:t>“</a:t>
            </a:r>
            <a:r>
              <a:rPr lang="zh-CN" altLang="en-US" sz="4800"/>
              <a:t>思考</a:t>
            </a:r>
            <a:r>
              <a:rPr lang="en-US" altLang="zh-CN" sz="4800"/>
              <a:t>”</a:t>
            </a:r>
            <a:r>
              <a:rPr lang="zh-CN" altLang="en-US" sz="4800"/>
              <a:t>能力</a:t>
            </a:r>
            <a:endParaRPr lang="zh-CN" altLang="en-US" sz="4800"/>
          </a:p>
          <a:p>
            <a:endParaRPr lang="zh-CN" altLang="en-US" sz="4400"/>
          </a:p>
          <a:p>
            <a:r>
              <a:rPr lang="en-US" altLang="zh-CN" sz="4800"/>
              <a:t>“</a:t>
            </a:r>
            <a:r>
              <a:rPr lang="zh-CN" altLang="en-US" sz="4800"/>
              <a:t>专家系统</a:t>
            </a:r>
            <a:r>
              <a:rPr lang="en-US" altLang="zh-CN" sz="4800"/>
              <a:t>”</a:t>
            </a:r>
            <a:r>
              <a:rPr lang="zh-CN" altLang="en-US" sz="4800"/>
              <a:t>较成熟，</a:t>
            </a:r>
            <a:r>
              <a:rPr lang="en-US" altLang="zh-CN" sz="4800"/>
              <a:t>“</a:t>
            </a:r>
            <a:r>
              <a:rPr lang="zh-CN" altLang="en-US" sz="4800"/>
              <a:t>通用智能</a:t>
            </a:r>
            <a:r>
              <a:rPr lang="en-US" altLang="zh-CN" sz="4800"/>
              <a:t>”</a:t>
            </a:r>
            <a:r>
              <a:rPr lang="zh-CN" altLang="en-US" sz="4800"/>
              <a:t>远未达到（缺乏</a:t>
            </a:r>
            <a:r>
              <a:rPr lang="en-US" altLang="zh-CN" sz="4800"/>
              <a:t>“</a:t>
            </a:r>
            <a:r>
              <a:rPr lang="zh-CN" altLang="en-US" sz="4800"/>
              <a:t>自我学习、反省</a:t>
            </a:r>
            <a:r>
              <a:rPr lang="en-US" altLang="zh-CN" sz="4800"/>
              <a:t>”</a:t>
            </a:r>
            <a:r>
              <a:rPr lang="zh-CN" altLang="en-US" sz="4800"/>
              <a:t>能力） </a:t>
            </a:r>
            <a:endParaRPr lang="zh-CN" altLang="en-US" sz="480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048000" y="413385"/>
            <a:ext cx="18288000" cy="1882775"/>
          </a:xfrm>
          <a:prstGeom prst="rect">
            <a:avLst/>
          </a:prstGeom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116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altLang="zh-CN" sz="8000"/>
              <a:t>AI</a:t>
            </a:r>
            <a:r>
              <a:rPr lang="zh-CN" altLang="en-US" sz="8000"/>
              <a:t>崛起危险吗？</a:t>
            </a:r>
            <a:endParaRPr lang="zh-CN" altLang="en-US" sz="8000"/>
          </a:p>
        </p:txBody>
      </p:sp>
      <p:sp>
        <p:nvSpPr>
          <p:cNvPr id="5" name="文本框 4"/>
          <p:cNvSpPr txBox="1"/>
          <p:nvPr/>
        </p:nvSpPr>
        <p:spPr>
          <a:xfrm>
            <a:off x="1186180" y="9021445"/>
            <a:ext cx="15142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不比过于担心 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火星人口</a:t>
            </a:r>
            <a:r>
              <a:rPr lang="en-US" altLang="zh-CN">
                <a:sym typeface="+mn-ea"/>
              </a:rPr>
              <a:t>” </a:t>
            </a:r>
            <a:r>
              <a:rPr lang="zh-CN" altLang="en-US">
                <a:sym typeface="+mn-ea"/>
              </a:rPr>
              <a:t>问题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1350" y="4478655"/>
            <a:ext cx="1872488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ym typeface="+mn-ea"/>
              </a:rPr>
              <a:t>AI </a:t>
            </a:r>
            <a:r>
              <a:rPr lang="zh-CN" altLang="en-US" sz="11500" dirty="0">
                <a:sym typeface="+mn-ea"/>
              </a:rPr>
              <a:t>对我们生活的具体影响？</a:t>
            </a:r>
            <a:r>
              <a:rPr lang="en-US" altLang="zh-CN" sz="11500" dirty="0">
                <a:sym typeface="+mn-ea"/>
              </a:rPr>
              <a:t> </a:t>
            </a:r>
            <a:r>
              <a:rPr lang="zh-CN" altLang="en-US" sz="11500" dirty="0">
                <a:sym typeface="+mn-ea"/>
              </a:rPr>
              <a:t>（</a:t>
            </a:r>
            <a:r>
              <a:rPr lang="en-US" altLang="zh-CN" sz="11500" dirty="0">
                <a:sym typeface="+mn-ea"/>
              </a:rPr>
              <a:t>AI </a:t>
            </a:r>
            <a:r>
              <a:rPr lang="zh-CN" altLang="en-US" sz="11500" dirty="0">
                <a:sym typeface="+mn-ea"/>
              </a:rPr>
              <a:t>的问题、机遇和门槛）</a:t>
            </a:r>
            <a:endParaRPr lang="zh-CN" altLang="en-US" sz="1150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64185"/>
            <a:ext cx="21577300" cy="2139315"/>
          </a:xfrm>
        </p:spPr>
        <p:txBody>
          <a:bodyPr/>
          <a:lstStyle/>
          <a:p>
            <a:pPr algn="l"/>
            <a:r>
              <a:rPr lang="en-US" altLang="zh-CN" b="1"/>
              <a:t>AI </a:t>
            </a:r>
            <a:r>
              <a:rPr lang="zh-CN" altLang="en-US" b="1"/>
              <a:t>可能存在的问题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406525" y="4223385"/>
            <a:ext cx="210985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错误隐蔽：</a:t>
            </a:r>
            <a:r>
              <a:rPr lang="en-US" altLang="zh-CN" sz="4800"/>
              <a:t>debug </a:t>
            </a:r>
            <a:r>
              <a:rPr lang="zh-CN" altLang="en-US" sz="4800"/>
              <a:t>困难（</a:t>
            </a:r>
            <a:r>
              <a:rPr lang="en-US" altLang="zh-CN" sz="4800"/>
              <a:t>“</a:t>
            </a:r>
            <a:r>
              <a:rPr lang="zh-CN" altLang="en-US" sz="4800"/>
              <a:t>黑匣子</a:t>
            </a:r>
            <a:r>
              <a:rPr lang="en-US" altLang="zh-CN" sz="4800"/>
              <a:t>”</a:t>
            </a:r>
            <a:r>
              <a:rPr lang="zh-CN" altLang="en-US" sz="4800"/>
              <a:t>） </a:t>
            </a:r>
            <a:endParaRPr lang="zh-CN" altLang="en-US" sz="4800"/>
          </a:p>
          <a:p>
            <a:endParaRPr lang="zh-CN" altLang="en-US" sz="4800"/>
          </a:p>
          <a:p>
            <a:r>
              <a:rPr lang="en-US" altLang="zh-CN" sz="4800"/>
              <a:t>“</a:t>
            </a:r>
            <a:r>
              <a:rPr lang="zh-CN" altLang="en-US" sz="4800"/>
              <a:t>副作用</a:t>
            </a:r>
            <a:r>
              <a:rPr lang="en-US" altLang="zh-CN" sz="4800"/>
              <a:t>”</a:t>
            </a:r>
            <a:r>
              <a:rPr lang="zh-CN" altLang="en-US" sz="4800"/>
              <a:t>隐蔽：例如杀熟、歧视有前科的人等等（算法角度是正确的）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39420"/>
            <a:ext cx="21577300" cy="2139315"/>
          </a:xfrm>
        </p:spPr>
        <p:txBody>
          <a:bodyPr/>
          <a:lstStyle/>
          <a:p>
            <a:pPr algn="l"/>
            <a:r>
              <a:rPr lang="en-US" altLang="zh-CN" b="1"/>
              <a:t>AI </a:t>
            </a:r>
            <a:r>
              <a:rPr lang="zh-CN" altLang="en-US" b="1"/>
              <a:t>让更多人失业？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299335" y="3630295"/>
            <a:ext cx="17489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电气时代：电子产品的开发、维修、测试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299335" y="4583430"/>
            <a:ext cx="17489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信息时代：互联网产品的开发、测试、运维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299335" y="5536565"/>
            <a:ext cx="17489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时代：    </a:t>
            </a:r>
            <a:r>
              <a:rPr lang="en-US" altLang="zh-CN"/>
              <a:t>AI</a:t>
            </a:r>
            <a:r>
              <a:rPr lang="zh-CN" altLang="en-US"/>
              <a:t>产品的开发、测试、运维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299335" y="7541260"/>
            <a:ext cx="17489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赶马车</a:t>
            </a:r>
            <a:r>
              <a:rPr lang="en-US" altLang="zh-CN"/>
              <a:t>”  </a:t>
            </a:r>
            <a:r>
              <a:rPr lang="zh-CN" altLang="en-US">
                <a:sym typeface="+mn-ea"/>
              </a:rPr>
              <a:t>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→</a:t>
            </a: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开汽车</a:t>
            </a:r>
            <a:r>
              <a:rPr lang="en-US" altLang="zh-CN">
                <a:sym typeface="+mn-ea"/>
              </a:rPr>
              <a:t>”</a:t>
            </a: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299335" y="8766810"/>
            <a:ext cx="17489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“IT </a:t>
            </a:r>
            <a:r>
              <a:rPr lang="zh-CN" altLang="en-US"/>
              <a:t>产品经理</a:t>
            </a:r>
            <a:r>
              <a:rPr lang="en-US" altLang="zh-CN"/>
              <a:t>”  </a:t>
            </a:r>
            <a:r>
              <a:rPr lang="zh-CN" altLang="en-US">
                <a:sym typeface="+mn-ea"/>
              </a:rPr>
              <a:t>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→</a:t>
            </a: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“AI </a:t>
            </a:r>
            <a:r>
              <a:rPr lang="zh-CN" altLang="en-US">
                <a:sym typeface="+mn-ea"/>
              </a:rPr>
              <a:t>产品经理</a:t>
            </a:r>
            <a:r>
              <a:rPr lang="en-US" altLang="zh-CN">
                <a:sym typeface="+mn-ea"/>
              </a:rPr>
              <a:t>”</a:t>
            </a:r>
            <a:r>
              <a:rPr lang="en-US" altLang="zh-CN"/>
              <a:t>  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299335" y="10288270"/>
            <a:ext cx="689610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搬砖</a:t>
            </a:r>
            <a:r>
              <a:rPr lang="en-US" altLang="zh-CN">
                <a:sym typeface="+mn-ea"/>
              </a:rPr>
              <a:t>”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→</a:t>
            </a:r>
            <a:r>
              <a:rPr lang="en-US" altLang="zh-CN">
                <a:sym typeface="+mn-ea"/>
              </a:rPr>
              <a:t>  “</a:t>
            </a:r>
            <a:r>
              <a:rPr lang="zh-CN" altLang="en-US">
                <a:sym typeface="+mn-ea"/>
              </a:rPr>
              <a:t>标注数据</a:t>
            </a:r>
            <a:r>
              <a:rPr lang="en-US" altLang="zh-CN">
                <a:sym typeface="+mn-ea"/>
              </a:rPr>
              <a:t>”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69390" y="11840845"/>
            <a:ext cx="208286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生产力</a:t>
            </a:r>
            <a:r>
              <a:rPr lang="en-US" altLang="zh-CN"/>
              <a:t>”</a:t>
            </a:r>
            <a:r>
              <a:rPr lang="zh-CN" altLang="en-US"/>
              <a:t>上升的变革，会导致阵痛，但最终会云淡风轻！</a:t>
            </a:r>
            <a:endParaRPr lang="zh-CN" altLang="en-US"/>
          </a:p>
        </p:txBody>
      </p:sp>
      <p:pic>
        <p:nvPicPr>
          <p:cNvPr id="13" name="图片 12" descr="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8205" y="1183005"/>
            <a:ext cx="4022725" cy="10058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4740" y="439420"/>
            <a:ext cx="21577300" cy="2139315"/>
          </a:xfrm>
        </p:spPr>
        <p:txBody>
          <a:bodyPr/>
          <a:lstStyle/>
          <a:p>
            <a:pPr algn="l"/>
            <a:r>
              <a:rPr lang="en-US" altLang="zh-CN" b="1"/>
              <a:t>AI </a:t>
            </a:r>
            <a:r>
              <a:rPr lang="zh-CN" altLang="en-US" b="1"/>
              <a:t>的机遇与门槛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529715" y="4174490"/>
            <a:ext cx="18870930" cy="61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 </a:t>
            </a:r>
            <a:r>
              <a:rPr lang="zh-CN" altLang="en-US"/>
              <a:t>算法公开、平台公开！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+ </a:t>
            </a:r>
            <a:r>
              <a:rPr lang="zh-CN" altLang="zh-CN"/>
              <a:t>细分场景应用</a:t>
            </a:r>
            <a:r>
              <a:rPr lang="zh-CN" altLang="en-US"/>
              <a:t>众多！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+ </a:t>
            </a:r>
            <a:r>
              <a:rPr lang="zh-CN" altLang="en-US"/>
              <a:t>数据是门槛（一旦形成优势，难以追赶）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AI </a:t>
            </a:r>
            <a:r>
              <a:rPr lang="zh-CN" altLang="en-US"/>
              <a:t>知识庞杂、未完全系统化、人才匮乏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776325" y="3113405"/>
            <a:ext cx="6624320" cy="6336665"/>
          </a:xfrm>
          <a:prstGeom prst="ellipse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6800830" y="2014220"/>
            <a:ext cx="2303780" cy="21602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客户</a:t>
            </a:r>
            <a:endParaRPr kumimoji="0" lang="zh-CN" altLang="zh-CN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625070" y="5201920"/>
            <a:ext cx="2303780" cy="21602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产品</a:t>
            </a:r>
            <a:endParaRPr kumimoji="0" lang="zh-CN" altLang="zh-CN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736945" y="7289800"/>
            <a:ext cx="2303780" cy="21602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5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数据</a:t>
            </a:r>
            <a:endParaRPr kumimoji="0" lang="zh-CN" altLang="zh-CN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  <a:endParaRPr lang="zh-CN" altLang="en-US" sz="16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  <a:endParaRPr lang="en-US" altLang="zh-CN" sz="9600"/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1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212850"/>
            <a:ext cx="21031200" cy="11141075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>
                <a:sym typeface="+mn-ea"/>
              </a:rPr>
              <a:t>科技革命的动机：追求更加高效轻松的生产生活方式 （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懒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317500" indent="0">
              <a:buNone/>
            </a:pPr>
            <a:r>
              <a:rPr lang="zh-CN" altLang="zh-CN"/>
              <a:t>两种方式实现：</a:t>
            </a:r>
            <a:endParaRPr lang="zh-CN" altLang="zh-CN"/>
          </a:p>
          <a:p>
            <a:pPr marL="317500" indent="0">
              <a:buNone/>
            </a:pPr>
            <a:r>
              <a:rPr lang="zh-CN" altLang="en-US"/>
              <a:t>简化老的工作</a:t>
            </a:r>
            <a:endParaRPr lang="zh-CN" altLang="en-US"/>
          </a:p>
          <a:p>
            <a:pPr marL="317500" indent="0">
              <a:buNone/>
            </a:pPr>
            <a:endParaRPr lang="zh-CN" altLang="en-US"/>
          </a:p>
          <a:p>
            <a:pPr marL="317500" indent="0">
              <a:buNone/>
            </a:pPr>
            <a:r>
              <a:rPr lang="zh-CN" altLang="en-US"/>
              <a:t>建立新的连接</a:t>
            </a:r>
            <a:endParaRPr lang="zh-CN" altLang="en-US"/>
          </a:p>
          <a:p>
            <a:pPr marL="317500" indent="0">
              <a:buNone/>
            </a:pPr>
            <a:endParaRPr lang="zh-CN" altLang="en-US"/>
          </a:p>
          <a:p>
            <a:pPr marL="317500" indent="0">
              <a:buNone/>
            </a:pPr>
            <a:endParaRPr lang="zh-CN" altLang="en-US"/>
          </a:p>
        </p:txBody>
      </p:sp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9275" y="3764915"/>
            <a:ext cx="3550920" cy="2307590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55" y="3764915"/>
            <a:ext cx="3809365" cy="250507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15072360" y="4697730"/>
            <a:ext cx="1296670" cy="6477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924540" y="6739890"/>
            <a:ext cx="8498840" cy="3416300"/>
            <a:chOff x="17204" y="10614"/>
            <a:chExt cx="13384" cy="5380"/>
          </a:xfrm>
        </p:grpSpPr>
        <p:grpSp>
          <p:nvGrpSpPr>
            <p:cNvPr id="5" name="组合 4"/>
            <p:cNvGrpSpPr/>
            <p:nvPr/>
          </p:nvGrpSpPr>
          <p:grpSpPr>
            <a:xfrm>
              <a:off x="17204" y="10614"/>
              <a:ext cx="13385" cy="5380"/>
              <a:chOff x="18527" y="10583"/>
              <a:chExt cx="13385" cy="5380"/>
            </a:xfrm>
          </p:grpSpPr>
          <p:pic>
            <p:nvPicPr>
              <p:cNvPr id="6" name="图片 5" descr="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30" y="12133"/>
                <a:ext cx="3482" cy="3501"/>
              </a:xfrm>
              <a:prstGeom prst="rect">
                <a:avLst/>
              </a:prstGeom>
            </p:spPr>
          </p:pic>
          <p:pic>
            <p:nvPicPr>
              <p:cNvPr id="7" name="图片 6" descr="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27" y="10583"/>
                <a:ext cx="4976" cy="5380"/>
              </a:xfrm>
              <a:prstGeom prst="rect">
                <a:avLst/>
              </a:prstGeom>
            </p:spPr>
          </p:pic>
        </p:grpSp>
        <p:sp>
          <p:nvSpPr>
            <p:cNvPr id="9" name="右箭头 8"/>
            <p:cNvSpPr/>
            <p:nvPr/>
          </p:nvSpPr>
          <p:spPr>
            <a:xfrm>
              <a:off x="23736" y="13053"/>
              <a:ext cx="2042" cy="1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585825" y="6697980"/>
            <a:ext cx="3572510" cy="4410710"/>
            <a:chOff x="30589" y="10548"/>
            <a:chExt cx="5626" cy="6946"/>
          </a:xfrm>
        </p:grpSpPr>
        <p:pic>
          <p:nvPicPr>
            <p:cNvPr id="11" name="图片 10" descr="Internet_Explorer_7+8_logo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89" y="10548"/>
              <a:ext cx="5117" cy="5117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1015" y="15994"/>
              <a:ext cx="5200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互联网</a:t>
              </a:r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212850"/>
            <a:ext cx="6405245" cy="1285240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>
                <a:sym typeface="+mn-ea"/>
              </a:rPr>
              <a:t>更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懒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的方式 </a:t>
            </a:r>
            <a:r>
              <a:rPr lang="en-US" altLang="zh-CN">
                <a:sym typeface="+mn-ea"/>
              </a:rPr>
              <a:t>?</a:t>
            </a:r>
            <a:endParaRPr lang="zh-CN" altLang="en-US">
              <a:sym typeface="+mn-ea"/>
            </a:endParaRPr>
          </a:p>
          <a:p>
            <a:pPr marL="317500" indent="0">
              <a:buNone/>
            </a:pPr>
            <a:endParaRPr lang="zh-CN" altLang="en-US"/>
          </a:p>
          <a:p>
            <a:pPr marL="317500" indent="0">
              <a:buNone/>
            </a:pPr>
            <a:endParaRPr lang="zh-CN" altLang="en-US"/>
          </a:p>
          <a:p>
            <a:pPr marL="317500" indent="0">
              <a:buNone/>
            </a:pPr>
            <a:endParaRPr lang="zh-CN" altLang="en-US"/>
          </a:p>
        </p:txBody>
      </p:sp>
      <p:pic>
        <p:nvPicPr>
          <p:cNvPr id="14" name="图片 13" descr="gey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2590" y="1588770"/>
            <a:ext cx="11469370" cy="638048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26111" y="10142127"/>
            <a:ext cx="7298662" cy="2403992"/>
            <a:chOff x="30043" y="14331"/>
            <a:chExt cx="15537" cy="5117"/>
          </a:xfrm>
        </p:grpSpPr>
        <p:pic>
          <p:nvPicPr>
            <p:cNvPr id="16" name="图片 15" descr="Internet_Explorer_7+8_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3" y="14331"/>
              <a:ext cx="5117" cy="511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34314" y="14959"/>
              <a:ext cx="11266" cy="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互联网</a:t>
              </a:r>
              <a:endParaRPr lang="zh-CN" altLang="en-US"/>
            </a:p>
            <a:p>
              <a:pPr algn="ctr"/>
              <a:r>
                <a:rPr lang="zh-CN" altLang="en-US"/>
                <a:t>（信息时代）</a:t>
              </a: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907020" y="10142220"/>
            <a:ext cx="5685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数据积累</a:t>
            </a:r>
            <a:endParaRPr lang="zh-CN" altLang="en-US" sz="3600"/>
          </a:p>
        </p:txBody>
      </p:sp>
      <p:sp>
        <p:nvSpPr>
          <p:cNvPr id="19" name="右箭头 18"/>
          <p:cNvSpPr/>
          <p:nvPr/>
        </p:nvSpPr>
        <p:spPr>
          <a:xfrm>
            <a:off x="8049260" y="10840720"/>
            <a:ext cx="5401310" cy="10077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3" name="图片 22" descr="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610" y="9720580"/>
            <a:ext cx="2766060" cy="32486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7171670" y="10436860"/>
            <a:ext cx="68872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人工智能</a:t>
            </a:r>
            <a:endParaRPr lang="en-US" altLang="zh-CN"/>
          </a:p>
          <a:p>
            <a:pPr algn="ctr"/>
            <a:r>
              <a:rPr lang="zh-CN" altLang="en-US"/>
              <a:t>（智能时代）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19810" y="2952750"/>
            <a:ext cx="68872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/>
          </a:p>
          <a:p>
            <a:pPr algn="ctr"/>
            <a:r>
              <a:rPr lang="en-US" altLang="zh-CN"/>
              <a:t>“</a:t>
            </a:r>
            <a:r>
              <a:rPr lang="zh-CN" altLang="en-US"/>
              <a:t>自动化、智能化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19575" y="2957195"/>
            <a:ext cx="13509625" cy="5052060"/>
          </a:xfrm>
        </p:spPr>
        <p:txBody>
          <a:bodyPr/>
          <a:lstStyle/>
          <a:p>
            <a:pPr marL="317500" indent="0">
              <a:buNone/>
            </a:pPr>
            <a:r>
              <a:rPr lang="zh-CN" altLang="en-US"/>
              <a:t>	（电气革命） （</a:t>
            </a:r>
            <a:r>
              <a:rPr lang="en-US" altLang="zh-CN"/>
              <a:t>AI</a:t>
            </a:r>
            <a:r>
              <a:rPr lang="zh-CN" altLang="en-US"/>
              <a:t>科技革命）</a:t>
            </a:r>
            <a:endParaRPr lang="zh-CN" altLang="en-US"/>
          </a:p>
          <a:p>
            <a:pPr marL="317500" indent="0">
              <a:buNone/>
            </a:pPr>
            <a:r>
              <a:rPr lang="zh-CN" altLang="en-US"/>
              <a:t>	     electrify     </a:t>
            </a:r>
            <a:r>
              <a:rPr lang="zh-CN" altLang="en-US">
                <a:latin typeface="Arial" panose="020B0604020202020204" pitchFamily="34" charset="0"/>
              </a:rPr>
              <a:t>→</a:t>
            </a:r>
            <a:r>
              <a:rPr lang="zh-CN" altLang="en-US"/>
              <a:t>    cognify</a:t>
            </a:r>
            <a:endParaRPr lang="zh-CN" altLang="en-US"/>
          </a:p>
        </p:txBody>
      </p:sp>
      <p:pic>
        <p:nvPicPr>
          <p:cNvPr id="3" name="图片 2" descr="kev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0715" y="2425700"/>
            <a:ext cx="3808095" cy="5583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12415" y="8390890"/>
            <a:ext cx="45446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/>
              <a:t>凯文·凯利</a:t>
            </a:r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6719570" y="7731125"/>
            <a:ext cx="129692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以          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信息化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为基础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          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自动化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为目标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          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智能化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为特点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15590" y="9454515"/>
            <a:ext cx="35864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小结：</a:t>
            </a:r>
            <a:r>
              <a:rPr lang="en-US" altLang="zh-CN">
                <a:sym typeface="+mn-ea"/>
              </a:rPr>
              <a:t>AI </a:t>
            </a:r>
            <a:endParaRPr lang="zh-CN" altLang="en-US"/>
          </a:p>
        </p:txBody>
      </p:sp>
      <p:pic>
        <p:nvPicPr>
          <p:cNvPr id="8" name="图片 7" descr="geyou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0" y="9159240"/>
            <a:ext cx="1884045" cy="1870710"/>
          </a:xfrm>
          <a:prstGeom prst="rect">
            <a:avLst/>
          </a:prstGeom>
        </p:spPr>
      </p:pic>
      <p:pic>
        <p:nvPicPr>
          <p:cNvPr id="9" name="图片 8" descr="Internet_Explorer_7+8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45" y="7600315"/>
            <a:ext cx="1271270" cy="1271270"/>
          </a:xfrm>
          <a:prstGeom prst="rect">
            <a:avLst/>
          </a:prstGeom>
        </p:spPr>
      </p:pic>
      <p:pic>
        <p:nvPicPr>
          <p:cNvPr id="10" name="图片 9" descr="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255" y="11202670"/>
            <a:ext cx="1257935" cy="1149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3639</Words>
  <Application>WPS 演示</Application>
  <PresentationFormat>自定义</PresentationFormat>
  <Paragraphs>571</Paragraphs>
  <Slides>65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65</vt:i4>
      </vt:variant>
    </vt:vector>
  </HeadingPairs>
  <TitlesOfParts>
    <vt:vector size="88" baseType="lpstr">
      <vt:lpstr>Arial</vt:lpstr>
      <vt:lpstr>宋体</vt:lpstr>
      <vt:lpstr>Wingdings</vt:lpstr>
      <vt:lpstr>Gill Sans</vt:lpstr>
      <vt:lpstr>Heiti SC Light</vt:lpstr>
      <vt:lpstr>Gill Sans MT</vt:lpstr>
      <vt:lpstr>微软雅黑</vt:lpstr>
      <vt:lpstr>Arial Unicode MS</vt:lpstr>
      <vt:lpstr>Calibri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 能做什么？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 AI 典型案例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 能做什么？</vt:lpstr>
      <vt:lpstr>AI 能做什么？</vt:lpstr>
      <vt:lpstr>AI 性能和人类的关系</vt:lpstr>
      <vt:lpstr>PowerPoint 演示文稿</vt:lpstr>
      <vt:lpstr>为什么AI 在互联网企业最先发展？</vt:lpstr>
      <vt:lpstr>AI崛起的条件：数据、计算平台、算法一个不能少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历史简要回顾</vt:lpstr>
      <vt:lpstr>AI 为何现在崛起？  </vt:lpstr>
      <vt:lpstr>AI 最新趋势</vt:lpstr>
      <vt:lpstr>AI 最新趋势</vt:lpstr>
      <vt:lpstr>AI 崛起危险吗？</vt:lpstr>
      <vt:lpstr>AI 崛起危险吗？</vt:lpstr>
      <vt:lpstr>AI崛起危险吗？</vt:lpstr>
      <vt:lpstr>PowerPoint 演示文稿</vt:lpstr>
      <vt:lpstr>PowerPoint 演示文稿</vt:lpstr>
      <vt:lpstr>PowerPoint 演示文稿</vt:lpstr>
      <vt:lpstr>PowerPoint 演示文稿</vt:lpstr>
      <vt:lpstr>神经网络算法简介</vt:lpstr>
      <vt:lpstr>一个例子</vt:lpstr>
      <vt:lpstr>一个例子</vt:lpstr>
      <vt:lpstr>一个例子</vt:lpstr>
      <vt:lpstr>一个例子</vt:lpstr>
      <vt:lpstr>PowerPoint 演示文稿</vt:lpstr>
      <vt:lpstr>PowerPoint 演示文稿</vt:lpstr>
      <vt:lpstr>AI 可能存在的问题</vt:lpstr>
      <vt:lpstr>AI 让更多人失业？</vt:lpstr>
      <vt:lpstr>AI 的机遇与门槛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Lenovo</cp:lastModifiedBy>
  <cp:revision>54</cp:revision>
  <dcterms:created xsi:type="dcterms:W3CDTF">2018-05-16T06:45:00Z</dcterms:created>
  <dcterms:modified xsi:type="dcterms:W3CDTF">2018-05-21T17:30:19Z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